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6" r:id="rId3"/>
    <p:sldId id="288" r:id="rId4"/>
    <p:sldId id="257" r:id="rId5"/>
    <p:sldId id="287" r:id="rId6"/>
    <p:sldId id="258" r:id="rId7"/>
    <p:sldId id="259" r:id="rId8"/>
    <p:sldId id="260" r:id="rId9"/>
    <p:sldId id="261" r:id="rId10"/>
    <p:sldId id="262" r:id="rId11"/>
    <p:sldId id="263" r:id="rId12"/>
    <p:sldId id="28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4" r:id="rId33"/>
    <p:sldId id="285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7CEAD-9BC0-4C69-92BB-17FFE41B633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31BA0-9F27-4FD6-8792-C79437938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Деление по</a:t>
            </a:r>
            <a:r>
              <a:rPr lang="ru-RU" baseline="0" dirty="0"/>
              <a:t> ролям.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latin typeface="Calibri" pitchFamily="34" charset="0"/>
              </a:rPr>
              <a:t>Благодарю за внимание!</a:t>
            </a:r>
            <a:endParaRPr altLang="ru-RU" dirty="0">
              <a:latin typeface="Calibri" pitchFamily="34" charset="0"/>
            </a:endParaRPr>
          </a:p>
        </p:txBody>
      </p:sp>
      <p:sp>
        <p:nvSpPr>
          <p:cNvPr id="43012" name="Номер слайда 3"/>
          <p:cNvSpPr txBox="1">
            <a:spLocks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09BF820-5168-4597-84F5-49272D39ACA7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33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3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413-ACAE-4A23-88EE-6996E14BC74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2FED-6258-4109-AAB6-DA3C16F6B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7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413-ACAE-4A23-88EE-6996E14BC74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2FED-6258-4109-AAB6-DA3C16F6B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36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413-ACAE-4A23-88EE-6996E14BC74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2FED-6258-4109-AAB6-DA3C16F6B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8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413-ACAE-4A23-88EE-6996E14BC74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2FED-6258-4109-AAB6-DA3C16F6B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7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413-ACAE-4A23-88EE-6996E14BC74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2FED-6258-4109-AAB6-DA3C16F6B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4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413-ACAE-4A23-88EE-6996E14BC74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2FED-6258-4109-AAB6-DA3C16F6B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6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413-ACAE-4A23-88EE-6996E14BC74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2FED-6258-4109-AAB6-DA3C16F6B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75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413-ACAE-4A23-88EE-6996E14BC74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2FED-6258-4109-AAB6-DA3C16F6B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3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413-ACAE-4A23-88EE-6996E14BC74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2FED-6258-4109-AAB6-DA3C16F6B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2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413-ACAE-4A23-88EE-6996E14BC74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2FED-6258-4109-AAB6-DA3C16F6B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2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F413-ACAE-4A23-88EE-6996E14BC74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2FED-6258-4109-AAB6-DA3C16F6B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4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5F413-ACAE-4A23-88EE-6996E14BC74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E2FED-6258-4109-AAB6-DA3C16F6B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0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lub212690338" TargetMode="External"/><Relationship Id="rId3" Type="http://schemas.openxmlformats.org/officeDocument/2006/relationships/image" Target="../media/image37.png"/><Relationship Id="rId7" Type="http://schemas.openxmlformats.org/officeDocument/2006/relationships/hyperlink" Target="http://vk.com/public77316748" TargetMode="Externa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pnn@bk.ru" TargetMode="External"/><Relationship Id="rId11" Type="http://schemas.openxmlformats.org/officeDocument/2006/relationships/image" Target="../media/image42.jpeg"/><Relationship Id="rId5" Type="http://schemas.openxmlformats.org/officeDocument/2006/relationships/image" Target="../media/image39.pn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://litera.irklib.ru/static/images/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2" y="1305243"/>
            <a:ext cx="5815339" cy="546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9452" y="1122363"/>
            <a:ext cx="9087588" cy="3100502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«ДОПСИХОЛОГИЧЕСКАЯ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КРИЗИСНАЯ ПСИХОЛОГИЧЕСКАЯ ПОМОЩЬ ЛИЦАМ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КРИЗИСНОМ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СОСТОЯНИИ»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6614" y="4799835"/>
            <a:ext cx="6037811" cy="723331"/>
          </a:xfrm>
          <a:ln>
            <a:solidFill>
              <a:srgbClr val="002060"/>
            </a:solidFill>
          </a:ln>
        </p:spPr>
        <p:txBody>
          <a:bodyPr anchor="ctr"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апреля 2024 года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577" y="153291"/>
            <a:ext cx="1211352" cy="969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TroitskayaNE.GUOPO\Мои документы\Мои рисунки\Логотип MO желтый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43976" y="153291"/>
            <a:ext cx="1095469" cy="969072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1524000" y="134799"/>
            <a:ext cx="9083040" cy="7214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ГКУ «Центр профилактики, реабилитации и коррекции»</a:t>
            </a:r>
            <a:endParaRPr lang="ru-RU" sz="20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делать: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 сейчас.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  <a:ln>
            <a:solidFill>
              <a:srgbClr val="002060"/>
            </a:solidFill>
            <a:prstDash val="dash"/>
          </a:ln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помощь?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вижу, что у тебя сейчас (проявления)… Я вижу, что ты сильно переживаешь (какое-то событие)… Я готова предложить тебе небольшое упражнение, чтобы тебе стало легче. Готов попробовать его сейчас вместе со мной?»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вижу, в какой сложной ситуации ты сейчас находишься, вижу твои переживания. Вероятно, это может мешать тебе, негативно влиять на твою жизнь. Мы можем проговорить сейчас с тобой некоторые рекомендации, которые помогут, когда ты тревожишься особенно сильно»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мобилизацию -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удлиненный глубокий вдох (4с), пауза длительностью в половину вдоха (2с), короткий, громкий, энергичный выдох (2с). Длительность вдоха превышает выдох приблизительно в два раза.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расслабление - успокаивающее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– медленный глубокий вдох через нос, пауза в полвдоха, выдох длительностью 2 вдоха.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Техники: «5-4-3-2-1», «предмет», «оковы».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1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726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«5-4-3-2-1»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002060"/>
            </a:solidFill>
            <a:prstDash val="dash"/>
          </a:ln>
        </p:spPr>
        <p:txBody>
          <a:bodyPr/>
          <a:lstStyle/>
          <a:p>
            <a:endParaRPr lang="ru-RU" dirty="0"/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— Найдите пять вещей, на которых сможете остановить взгляд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— Почувствуйте четыре сенсорных ощущения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— Прислушайтесь к трем различным звукам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— Сконцентрируйте внимание на двух запахах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— Найдите одну вещь со вкусом </a:t>
            </a:r>
          </a:p>
        </p:txBody>
      </p:sp>
      <p:pic>
        <p:nvPicPr>
          <p:cNvPr id="4" name="Picture 2" descr="http://st.depositphotos.com/1495079/2044/i/950/depositphotos_20440881-stock-photo-3d-man-with-exclamation-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588" y="4419003"/>
            <a:ext cx="1456528" cy="158009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0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0344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6167"/>
            <a:ext cx="10515600" cy="4630796"/>
          </a:xfrm>
          <a:ln>
            <a:solidFill>
              <a:schemeClr val="tx1"/>
            </a:solidFill>
            <a:prstDash val="lgDash"/>
          </a:ln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 при себе небольшой предмет, чтобы в момент волнения у вас была возможность взять его в руки. Это может быть маленькая плюшевая игрушка, гладкий камень, украшение. В момент паники возьмите его в руки, сконцентрируйтесь на тактильных ощущениях, на текстуре предмета, температуре, размере, весе. Проговорите про себя все характеристики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0640" y="4320103"/>
            <a:ext cx="2238438" cy="165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499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279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9913"/>
            <a:ext cx="10515600" cy="4797050"/>
          </a:xfrm>
          <a:ln>
            <a:solidFill>
              <a:srgbClr val="002060"/>
            </a:solidFill>
            <a:prstDash val="dash"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накрывает стресс, мы можем не чувствовать сильнейшего напряжения, которое сковывает все тело, не дает нормально дышать. Чтобы эти «оковы» ослабить, сначала придется их затянуть потуже – крепко сжать кулаки, стиснуть зубы и изо всех сил напрячь все мышцы секунд на 10. А затем расслабить тело, ощутив приятное тепло и покой.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напрягать группы мышц по отдельности – кисти рук, предплечья и плечи, перейти на мышцы шеи и спины, затем – задействовать голени и бедра. Исходное положение может быть любым – и стоя, и сидя, и лежа с закрытыми глазами. Главное – помнить о дыхании.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733" y="4477790"/>
            <a:ext cx="1557250" cy="15572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00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ГНЕВ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АГРЕССИЯ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отрицательно окрашенная реакция, выражающаяся в недовольстве каким-либо явлением или негодованием, возникающим у человека в результате действий объекта его гнева с последующим стремлением устранить этот объект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91" t="32741" r="5333" b="11476"/>
          <a:stretch/>
        </p:blipFill>
        <p:spPr>
          <a:xfrm>
            <a:off x="838200" y="1953492"/>
            <a:ext cx="10515600" cy="452212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9885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279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8473"/>
            <a:ext cx="10515600" cy="4888490"/>
          </a:xfrm>
          <a:ln>
            <a:solidFill>
              <a:srgbClr val="002060"/>
            </a:solidFill>
            <a:prstDash val="dash"/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кто-то критикует вас или говорит вам неприятные вещи, то прежде чем выпускать из надпочечников порцию разрушительного адреналина, сделайте эмоциональную паузу (для этого можно выдохнуть и на время задержать дыхание), после чего спросите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«Какую пользу я могу извлечь из данных слов?»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и из запальчивой критики вы, если постараетесь, можете извлечь какую-то новую информацию о себе или о собеседнике. 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нужно совершить самый трудный, но увлекательный поступок: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похвалить своего оппонента!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что? Это вы можете придумать сами,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он помогал вам тренировать выдержку и терпение; за то, что он помог вам посмотреть на себя со стороны; за радость победы над собой и над ситуацией (если вы все-таки не поддались на провокацию и не дали волю гневу и раздражению)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2" descr="https://st.depositphotos.com/2866967/3839/i/950/depositphotos_38394761-stock-photo-white-3d-human-exclama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2551" y="3291840"/>
            <a:ext cx="920096" cy="8229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196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ДРОЖЬ – может быть при агрессии, плаче, страхе, истерике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002060"/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РАБОТЫ ПРИ НЕРВНОЙ ДРОЖИ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ребенка: ощущает ли он дрожь в теле или в какой-то части тела.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Объясните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это нормальная реакция на стресс.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Рекомендуйте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дрожь, используйте технику «Тряска»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Мотивируйте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отдохнуть, полежать, поспать. 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рожь – Бесплатные иконки: здравоохранение и медици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436" y="3940090"/>
            <a:ext cx="2073044" cy="2073044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3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9355"/>
          </a:xfrm>
          <a:ln>
            <a:solidFill>
              <a:srgbClr val="002060"/>
            </a:solidFill>
          </a:ln>
        </p:spPr>
        <p:txBody>
          <a:bodyPr anchor="t"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Плач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самая адаптивная реакция человека на стрессовую ситуацию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ПЛАЧ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СЛЕЗЫ – &lt;…&gt; эмоциональная реакция, позволяющая выразить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переполняющие эмоции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09" t="30639" r="5225" b="14533"/>
          <a:stretch/>
        </p:blipFill>
        <p:spPr>
          <a:xfrm>
            <a:off x="838201" y="1828801"/>
            <a:ext cx="10515600" cy="456276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825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85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ИСТЕРИКА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&lt;…&gt; способ реагирования психики на травмирующие события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83" t="28346" r="5333" b="13769"/>
          <a:stretch/>
        </p:blipFill>
        <p:spPr>
          <a:xfrm>
            <a:off x="820792" y="1604356"/>
            <a:ext cx="10533008" cy="487957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469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466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внутреннее состояние, обусловленное грозящим реальным или предполагаемым бедствием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13" t="30257" r="5011" b="14151"/>
          <a:stretch/>
        </p:blipFill>
        <p:spPr>
          <a:xfrm>
            <a:off x="904701" y="1712419"/>
            <a:ext cx="10515601" cy="440927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261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проведения регионального семинара-практикума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Допсихологическая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кризисная психологическая помощь лицам в кризисном состоянии»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002060"/>
            </a:solidFill>
            <a:prstDash val="dash"/>
          </a:ln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Допсихологическая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кризисная психологическая помощь лицам в кризисном состоянии.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оказания психологической помощи лицам в кризисном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3854" y="3840481"/>
            <a:ext cx="2893637" cy="21702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75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842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6415"/>
            <a:ext cx="10515600" cy="4730548"/>
          </a:xfrm>
          <a:ln>
            <a:solidFill>
              <a:srgbClr val="002060"/>
            </a:solidFill>
            <a:prstDash val="dash"/>
          </a:ln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Энергично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разотрите ладони 5 сек.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Быстро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потрите пальцами щеки вверх – вниз 5сек.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Постучите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расслабленными пальцами по макушке головы («барабанная дробь») 5сек.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Кулаком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правой руки интенсивно разотрите плечо и предплечье левой руки 8 сек. То же для правой руки.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Осторожно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надавите 4 раза на щитовидную железу (ниже кадыка) большим и указательным пальцами правой руки.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Нащупайте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пальцем впадину в основании черепа, нажмите, сосчитайте до трех, отпустите. Повторите 3 раза.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Плотно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захватите большим и указательным пальцами руки ахиллово сухожилие, сдавить его, отпустить. Повторите по 3 раза для каждой ноги. </a:t>
            </a:r>
          </a:p>
        </p:txBody>
      </p:sp>
    </p:spTree>
    <p:extLst>
      <p:ext uri="{BB962C8B-B14F-4D97-AF65-F5344CB8AC3E}">
        <p14:creationId xmlns:p14="http://schemas.microsoft.com/office/powerpoint/2010/main" val="21377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АПАТИЯ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отсутствие стремления к какой-либо деятельности, отсутствии отрицательного и положительного отношения к действительности, отсутствии внешних эмоциональных проявлений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13" t="30448" r="5118" b="14150"/>
          <a:stretch/>
        </p:blipFill>
        <p:spPr>
          <a:xfrm>
            <a:off x="856935" y="1911619"/>
            <a:ext cx="10525267" cy="440451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624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ОБРАТИТЬСЯ ЗА ПОМОЩЬЮ </a:t>
            </a:r>
            <a:r>
              <a:rPr lang="ru-RU" dirty="0"/>
              <a:t/>
            </a:r>
            <a:br>
              <a:rPr lang="ru-RU" dirty="0"/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6200"/>
            <a:ext cx="10515600" cy="4830763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кризисная линия по оказанию психологической помощи несовершеннолетним и их родителям (законным представителям) Министерства просвещения РФ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8-800-600-31-14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Общероссийский детский телефон доверия для детей, родителей и педагогов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8-800-2000-122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childhelpline.ru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007" y="4258165"/>
            <a:ext cx="1577985" cy="15599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4" name="Picture 2" descr="человечки | Презентация, Картинки, Бло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006" y="4258165"/>
            <a:ext cx="1703821" cy="170382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286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кризисную помощь в образовательной организации?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2793"/>
            <a:ext cx="10515600" cy="46141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ЭКСТРЕННОЙ ПСИХОЛОГИЧЕСКОЙ ПОМОЩИ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570" t="21971" r="3184" b="9101"/>
          <a:stretch/>
        </p:blipFill>
        <p:spPr>
          <a:xfrm>
            <a:off x="914400" y="2086496"/>
            <a:ext cx="10349346" cy="444810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57711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97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ОКАЗАНИЯ КРИЗИСНОЙ ПСИХОЛОГИЧЕСКОЙ ПОМОЩИ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002060"/>
            </a:solidFill>
            <a:prstDash val="dash"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педагога-психолога в рамках данной работы: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Выявление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выраженным кризисным состоянием и определяет группу риска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Информирование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выраженного кризисного состояния у обучающихся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Осуществление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кризисной поддержки обучающегося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программы работы с обучающимися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Реализация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сопровождения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Мониторинг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сопровождения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5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ПЕДАГОГА-ПСИХОЛОГА СТРОИТСЯ НА НЕСКОЛЬКИХ УРОВНЯХ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94" t="24898" r="3430" b="8496"/>
          <a:stretch/>
        </p:blipFill>
        <p:spPr>
          <a:xfrm>
            <a:off x="838200" y="1330036"/>
            <a:ext cx="10515600" cy="5237019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13064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4459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КРИЗИСНОЙ ПОДДЕРЖКИ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4275"/>
            <a:ext cx="10515600" cy="5627717"/>
          </a:xfrm>
          <a:ln>
            <a:solidFill>
              <a:srgbClr val="002060"/>
            </a:solidFill>
            <a:prstDash val="dash"/>
          </a:ln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Установление психологического контакта с обучающимся, предоставление возможности обратившемуся рассказать о тех 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событиях</a:t>
            </a: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привели к кризисному состоянию </a:t>
            </a:r>
            <a:endParaRPr lang="ru-RU" sz="8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создать такую атмосферу, в которой обучающийся будет чувствовать себя свободно и получит возможность открыто рассказать о своих чувствах. Психологу важно внимательно его выслушать, проявляя интерес, уважение и внимание.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6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разговоре лучше всего использовать закрытые вопросы, которые смогут побудить обучающегося рассказать более подробно о ситуации и своих эмоциях,</a:t>
            </a:r>
            <a:r>
              <a:rPr lang="ru-RU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можно использовать такие фразы, как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подожду, пока ты соберешься с мыслями…» </a:t>
            </a:r>
            <a:endParaRPr lang="ru-RU" sz="6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буду готов тебя выслушать тогда, когда захочешь…» </a:t>
            </a:r>
            <a:endParaRPr lang="ru-RU" sz="6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хотел бы все обдумать, прежде чем начать разговор?» </a:t>
            </a:r>
            <a:endParaRPr lang="ru-RU" sz="6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могу как-нибудь помочь тебе в начале беседы?» </a:t>
            </a:r>
            <a:endParaRPr lang="ru-RU" sz="6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могу обсудить с Вами…» </a:t>
            </a:r>
            <a:endParaRPr lang="ru-RU" sz="6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помогу тебе разобрать ситуацию…» </a:t>
            </a:r>
            <a:endParaRPr lang="ru-RU" sz="6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вместе проанализируем…» </a:t>
            </a:r>
            <a:endParaRPr lang="ru-RU" sz="6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могу помочь Вам посмотреть на вещи с другой стороны…» </a:t>
            </a:r>
            <a:endParaRPr lang="ru-RU" sz="6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6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буду рассуждать вместе с тобой…» </a:t>
            </a:r>
            <a:endParaRPr lang="ru-RU" sz="6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100" dirty="0"/>
          </a:p>
        </p:txBody>
      </p:sp>
      <p:pic>
        <p:nvPicPr>
          <p:cNvPr id="4100" name="Picture 4" descr="Откуда и как брать бесплатные картинки для презента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871" y="4729191"/>
            <a:ext cx="2095211" cy="1612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СЛОЖНО НАЧАТЬ ГОВОРИТЬ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1847"/>
            <a:ext cx="10515600" cy="4905116"/>
          </a:xfrm>
          <a:ln>
            <a:solidFill>
              <a:srgbClr val="002060"/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«Иногда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правда бывают такие ситуации, когда тяжело на душе и хочется с кем-нибудь поговорить… но не находится нужных слов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«Хорошо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 тебе дам минутку подумать и решиться на разговор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«Так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бывает, что сказать не получается… но важно, что ты рядом, это уже первый шаг к диалогу 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….»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можем вместе какое-то время помолчать, если тебе сейчас пока тяжело говорить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«Иногда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просто помолчать с кем-то вместе, поразмыслить над чем-то сложным для тебя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«Может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быть, у тебя так много чувств сейчас, что они мешают говорить…? Подумай о них, может, ты сумеешь их как-то выразить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готова тебя выслушать и вместе с 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тобой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пути выхода из сложившейся ситуации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….»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«Возможно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тебе сейчас тяжело, что-то давит, какие-то трудности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«Иногда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очень одиноко и тяжело… и в такие моменты очень хочется, чтобы кто-то был рядом, с кем можно поговорить, рассказать о чувствах, переживаниях. Ты можешь поговорить со мной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….»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7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Проявление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помощь в осознании и понимании обратившимся своих эмоций и чувств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12421"/>
            <a:ext cx="10515600" cy="4464541"/>
          </a:xfrm>
          <a:ln>
            <a:solidFill>
              <a:srgbClr val="002060"/>
            </a:solidFill>
            <a:prstDash val="dash"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выслушивания обратившегося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слишком сильные эмоции, так как это может его напугать. Также важно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делать выводов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обучающегося, а дать ему возможность прийти к собственным умозаключениям и принять решение о чем-либо самостоятельно. 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подростки не могут определить те эмоции, которые они испытывают, и задача педагога-психолога состоит в том, чтобы научить этому.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Зачастую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могут проявляться в виде телесных ощущений, дискомфорта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поэтому необходимо помочь выразить словами то, что обучающийся чувствует. Также важно объяснить ребенку, что эмоции могут быть не только положительными или отрицательными, но и смешанными.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20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842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Разграничение эмоциональной и поведенческой сфер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1229"/>
            <a:ext cx="10515600" cy="4912822"/>
          </a:xfrm>
          <a:ln>
            <a:solidFill>
              <a:srgbClr val="002060"/>
            </a:solidFill>
            <a:prstDash val="dash"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 обучающемуся, что эмоции не стоит подавлять или их стыдиться, но понимать, принимать и регулировать их на уровне поведения необходимо учиться. Психологу важно не только поддержать ребенка в том, что тот чувствует,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вербализовать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эту эмоцию, но и объяснить поведенческие особенности ее проявления.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обратившийся может испытывать негативное отношение к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сиблингу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это вполне нормально, но недопустимо выражать в его отношении физическую агрессию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 descr="Книга Школьная Книга Я и мои чувства настроение эмоции Дидактические  карточки-картинк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t="5566" r="16204" b="6838"/>
          <a:stretch/>
        </p:blipFill>
        <p:spPr bwMode="auto">
          <a:xfrm>
            <a:off x="9285317" y="4123718"/>
            <a:ext cx="1794164" cy="222781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6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502" y="387119"/>
            <a:ext cx="8911596" cy="571504"/>
          </a:xfrm>
          <a:ln>
            <a:solidFill>
              <a:srgbClr val="00206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«1+1 = ?»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минут)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469" y="1196753"/>
            <a:ext cx="9759142" cy="2376264"/>
          </a:xfrm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Инструкция: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Индивидуально каждому участнику предлагается за 1 минуты составить перечень возможностей использования скрепки (результаты работы подводятся по самому большому списку, который зачитывается аудитории).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734887" y="3789040"/>
            <a:ext cx="8179724" cy="16561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абота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микрогруппах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за 1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минуту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составить перечень возможностей использования скрепки. </a:t>
            </a:r>
          </a:p>
          <a:p>
            <a:pPr algn="just">
              <a:spcBef>
                <a:spcPct val="20000"/>
              </a:spcBef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135559" y="5589240"/>
            <a:ext cx="8779051" cy="100811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Спикер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микрогруппы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у которой список оказался самый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большой,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зачитывает способы применения.</a:t>
            </a:r>
          </a:p>
          <a:p>
            <a:pPr algn="just">
              <a:spcBef>
                <a:spcPct val="20000"/>
              </a:spcBef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25">
            <a:extLst>
              <a:ext uri="{FF2B5EF4-FFF2-40B4-BE49-F238E27FC236}">
                <a16:creationId xmlns:a16="http://schemas.microsoft.com/office/drawing/2014/main" id="{F1EAE2E0-919A-473B-A0AD-257EE6689C5D}"/>
              </a:ext>
            </a:extLst>
          </p:cNvPr>
          <p:cNvGrpSpPr>
            <a:grpSpLocks/>
          </p:cNvGrpSpPr>
          <p:nvPr/>
        </p:nvGrpSpPr>
        <p:grpSpPr bwMode="auto">
          <a:xfrm>
            <a:off x="481328" y="3752322"/>
            <a:ext cx="1862665" cy="1657613"/>
            <a:chOff x="2416937" y="3856642"/>
            <a:chExt cx="943610" cy="87121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object 26">
              <a:extLst>
                <a:ext uri="{FF2B5EF4-FFF2-40B4-BE49-F238E27FC236}">
                  <a16:creationId xmlns:a16="http://schemas.microsoft.com/office/drawing/2014/main" id="{C7CFCD80-28D5-45B5-86E6-F17B277F0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072" y="4561019"/>
              <a:ext cx="169545" cy="26034"/>
            </a:xfrm>
            <a:custGeom>
              <a:avLst/>
              <a:gdLst>
                <a:gd name="T0" fmla="*/ 167911 w 169544"/>
                <a:gd name="T1" fmla="*/ 0 h 26035"/>
                <a:gd name="T2" fmla="*/ 1387 w 169544"/>
                <a:gd name="T3" fmla="*/ 0 h 26035"/>
                <a:gd name="T4" fmla="*/ 1387 w 169544"/>
                <a:gd name="T5" fmla="*/ 19196 h 26035"/>
                <a:gd name="T6" fmla="*/ 0 w 169544"/>
                <a:gd name="T7" fmla="*/ 25599 h 26035"/>
                <a:gd name="T8" fmla="*/ 169298 w 169544"/>
                <a:gd name="T9" fmla="*/ 25599 h 26035"/>
                <a:gd name="T10" fmla="*/ 169298 w 169544"/>
                <a:gd name="T11" fmla="*/ 19196 h 26035"/>
                <a:gd name="T12" fmla="*/ 167911 w 169544"/>
                <a:gd name="T13" fmla="*/ 12806 h 26035"/>
                <a:gd name="T14" fmla="*/ 167911 w 169544"/>
                <a:gd name="T15" fmla="*/ 0 h 260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544"/>
                <a:gd name="T25" fmla="*/ 0 h 26035"/>
                <a:gd name="T26" fmla="*/ 169544 w 169544"/>
                <a:gd name="T27" fmla="*/ 26035 h 260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544" h="26035">
                  <a:moveTo>
                    <a:pt x="167897" y="0"/>
                  </a:moveTo>
                  <a:lnTo>
                    <a:pt x="1387" y="0"/>
                  </a:lnTo>
                  <a:lnTo>
                    <a:pt x="1387" y="19210"/>
                  </a:lnTo>
                  <a:lnTo>
                    <a:pt x="0" y="25613"/>
                  </a:lnTo>
                  <a:lnTo>
                    <a:pt x="169284" y="25613"/>
                  </a:lnTo>
                  <a:lnTo>
                    <a:pt x="169284" y="19210"/>
                  </a:lnTo>
                  <a:lnTo>
                    <a:pt x="167897" y="12806"/>
                  </a:lnTo>
                  <a:lnTo>
                    <a:pt x="167897" y="0"/>
                  </a:lnTo>
                  <a:close/>
                </a:path>
              </a:pathLst>
            </a:custGeom>
            <a:solidFill>
              <a:srgbClr val="001F5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9" name="object 27">
              <a:extLst>
                <a:ext uri="{FF2B5EF4-FFF2-40B4-BE49-F238E27FC236}">
                  <a16:creationId xmlns:a16="http://schemas.microsoft.com/office/drawing/2014/main" id="{AA3AFA55-7B96-493E-AB75-ABCA831499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826" y="4248532"/>
              <a:ext cx="104068" cy="138313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bject 28">
              <a:extLst>
                <a:ext uri="{FF2B5EF4-FFF2-40B4-BE49-F238E27FC236}">
                  <a16:creationId xmlns:a16="http://schemas.microsoft.com/office/drawing/2014/main" id="{8C28FB88-DEEA-4F02-92DF-75E71969C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937" y="4407337"/>
              <a:ext cx="347345" cy="320675"/>
            </a:xfrm>
            <a:custGeom>
              <a:avLst/>
              <a:gdLst>
                <a:gd name="T0" fmla="*/ 127355 w 347344"/>
                <a:gd name="T1" fmla="*/ 5721 h 320675"/>
                <a:gd name="T2" fmla="*/ 50820 w 347344"/>
                <a:gd name="T3" fmla="*/ 46905 h 320675"/>
                <a:gd name="T4" fmla="*/ 6199 w 347344"/>
                <a:gd name="T5" fmla="*/ 117544 h 320675"/>
                <a:gd name="T6" fmla="*/ 6199 w 347344"/>
                <a:gd name="T7" fmla="*/ 202626 h 320675"/>
                <a:gd name="T8" fmla="*/ 50820 w 347344"/>
                <a:gd name="T9" fmla="*/ 273265 h 320675"/>
                <a:gd name="T10" fmla="*/ 127355 w 347344"/>
                <a:gd name="T11" fmla="*/ 314449 h 320675"/>
                <a:gd name="T12" fmla="*/ 219553 w 347344"/>
                <a:gd name="T13" fmla="*/ 314449 h 320675"/>
                <a:gd name="T14" fmla="*/ 266684 w 347344"/>
                <a:gd name="T15" fmla="*/ 294237 h 320675"/>
                <a:gd name="T16" fmla="*/ 130280 w 347344"/>
                <a:gd name="T17" fmla="*/ 288233 h 320675"/>
                <a:gd name="T18" fmla="*/ 96907 w 347344"/>
                <a:gd name="T19" fmla="*/ 249733 h 320675"/>
                <a:gd name="T20" fmla="*/ 39718 w 347344"/>
                <a:gd name="T21" fmla="*/ 213669 h 320675"/>
                <a:gd name="T22" fmla="*/ 30149 w 347344"/>
                <a:gd name="T23" fmla="*/ 132627 h 320675"/>
                <a:gd name="T24" fmla="*/ 74929 w 347344"/>
                <a:gd name="T25" fmla="*/ 60192 h 320675"/>
                <a:gd name="T26" fmla="*/ 157406 w 347344"/>
                <a:gd name="T27" fmla="*/ 25910 h 320675"/>
                <a:gd name="T28" fmla="*/ 260981 w 347344"/>
                <a:gd name="T29" fmla="*/ 21866 h 320675"/>
                <a:gd name="T30" fmla="*/ 173447 w 347344"/>
                <a:gd name="T31" fmla="*/ 0 h 320675"/>
                <a:gd name="T32" fmla="*/ 181786 w 347344"/>
                <a:gd name="T33" fmla="*/ 199786 h 320675"/>
                <a:gd name="T34" fmla="*/ 233474 w 347344"/>
                <a:gd name="T35" fmla="*/ 222518 h 320675"/>
                <a:gd name="T36" fmla="*/ 258103 w 347344"/>
                <a:gd name="T37" fmla="*/ 270224 h 320675"/>
                <a:gd name="T38" fmla="*/ 173620 w 347344"/>
                <a:gd name="T39" fmla="*/ 294237 h 320675"/>
                <a:gd name="T40" fmla="*/ 296088 w 347344"/>
                <a:gd name="T41" fmla="*/ 273265 h 320675"/>
                <a:gd name="T42" fmla="*/ 281692 w 347344"/>
                <a:gd name="T43" fmla="*/ 249733 h 320675"/>
                <a:gd name="T44" fmla="*/ 258797 w 347344"/>
                <a:gd name="T45" fmla="*/ 209551 h 320675"/>
                <a:gd name="T46" fmla="*/ 175889 w 347344"/>
                <a:gd name="T47" fmla="*/ 75720 h 320675"/>
                <a:gd name="T48" fmla="*/ 127657 w 347344"/>
                <a:gd name="T49" fmla="*/ 92209 h 320675"/>
                <a:gd name="T50" fmla="*/ 107017 w 347344"/>
                <a:gd name="T51" fmla="*/ 134792 h 320675"/>
                <a:gd name="T52" fmla="*/ 124882 w 347344"/>
                <a:gd name="T53" fmla="*/ 179295 h 320675"/>
                <a:gd name="T54" fmla="*/ 106193 w 347344"/>
                <a:gd name="T55" fmla="*/ 193543 h 320675"/>
                <a:gd name="T56" fmla="*/ 74192 w 347344"/>
                <a:gd name="T57" fmla="*/ 227961 h 320675"/>
                <a:gd name="T58" fmla="*/ 96907 w 347344"/>
                <a:gd name="T59" fmla="*/ 249733 h 320675"/>
                <a:gd name="T60" fmla="*/ 120372 w 347344"/>
                <a:gd name="T61" fmla="*/ 217716 h 320675"/>
                <a:gd name="T62" fmla="*/ 181786 w 347344"/>
                <a:gd name="T63" fmla="*/ 199786 h 320675"/>
                <a:gd name="T64" fmla="*/ 240715 w 347344"/>
                <a:gd name="T65" fmla="*/ 193723 h 320675"/>
                <a:gd name="T66" fmla="*/ 225119 w 347344"/>
                <a:gd name="T67" fmla="*/ 174173 h 320675"/>
                <a:gd name="T68" fmla="*/ 158595 w 347344"/>
                <a:gd name="T69" fmla="*/ 171271 h 320675"/>
                <a:gd name="T70" fmla="*/ 137738 w 347344"/>
                <a:gd name="T71" fmla="*/ 152021 h 320675"/>
                <a:gd name="T72" fmla="*/ 137543 w 347344"/>
                <a:gd name="T73" fmla="*/ 124606 h 320675"/>
                <a:gd name="T74" fmla="*/ 158010 w 347344"/>
                <a:gd name="T75" fmla="*/ 105356 h 320675"/>
                <a:gd name="T76" fmla="*/ 227039 w 347344"/>
                <a:gd name="T77" fmla="*/ 102454 h 320675"/>
                <a:gd name="T78" fmla="*/ 200649 w 347344"/>
                <a:gd name="T79" fmla="*/ 80863 h 320675"/>
                <a:gd name="T80" fmla="*/ 266652 w 347344"/>
                <a:gd name="T81" fmla="*/ 25910 h 320675"/>
                <a:gd name="T82" fmla="*/ 201823 w 347344"/>
                <a:gd name="T83" fmla="*/ 27826 h 320675"/>
                <a:gd name="T84" fmla="*/ 280304 w 347344"/>
                <a:gd name="T85" fmla="*/ 69156 h 320675"/>
                <a:gd name="T86" fmla="*/ 318983 w 347344"/>
                <a:gd name="T87" fmla="*/ 159445 h 320675"/>
                <a:gd name="T88" fmla="*/ 281692 w 347344"/>
                <a:gd name="T89" fmla="*/ 249733 h 320675"/>
                <a:gd name="T90" fmla="*/ 323223 w 347344"/>
                <a:gd name="T91" fmla="*/ 240848 h 320675"/>
                <a:gd name="T92" fmla="*/ 346908 w 347344"/>
                <a:gd name="T93" fmla="*/ 160085 h 320675"/>
                <a:gd name="T94" fmla="*/ 323217 w 347344"/>
                <a:gd name="T95" fmla="*/ 79307 h 320675"/>
                <a:gd name="T96" fmla="*/ 266652 w 347344"/>
                <a:gd name="T97" fmla="*/ 25910 h 320675"/>
                <a:gd name="T98" fmla="*/ 173447 w 347344"/>
                <a:gd name="T99" fmla="*/ 102454 h 320675"/>
                <a:gd name="T100" fmla="*/ 200692 w 347344"/>
                <a:gd name="T101" fmla="*/ 112700 h 320675"/>
                <a:gd name="T102" fmla="*/ 212313 w 347344"/>
                <a:gd name="T103" fmla="*/ 138313 h 320675"/>
                <a:gd name="T104" fmla="*/ 201212 w 347344"/>
                <a:gd name="T105" fmla="*/ 163447 h 320675"/>
                <a:gd name="T106" fmla="*/ 173447 w 347344"/>
                <a:gd name="T107" fmla="*/ 174173 h 320675"/>
                <a:gd name="T108" fmla="*/ 234319 w 347344"/>
                <a:gd name="T109" fmla="*/ 162126 h 320675"/>
                <a:gd name="T110" fmla="*/ 235837 w 347344"/>
                <a:gd name="T111" fmla="*/ 115941 h 3206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7344"/>
                <a:gd name="T169" fmla="*/ 0 h 320675"/>
                <a:gd name="T170" fmla="*/ 347344 w 347344"/>
                <a:gd name="T171" fmla="*/ 320675 h 3206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7344" h="320675">
                  <a:moveTo>
                    <a:pt x="173447" y="0"/>
                  </a:moveTo>
                  <a:lnTo>
                    <a:pt x="127355" y="5721"/>
                  </a:lnTo>
                  <a:lnTo>
                    <a:pt x="85927" y="21866"/>
                  </a:lnTo>
                  <a:lnTo>
                    <a:pt x="50820" y="46905"/>
                  </a:lnTo>
                  <a:lnTo>
                    <a:pt x="23691" y="79307"/>
                  </a:lnTo>
                  <a:lnTo>
                    <a:pt x="6199" y="117544"/>
                  </a:lnTo>
                  <a:lnTo>
                    <a:pt x="0" y="160085"/>
                  </a:lnTo>
                  <a:lnTo>
                    <a:pt x="6199" y="202626"/>
                  </a:lnTo>
                  <a:lnTo>
                    <a:pt x="23691" y="240863"/>
                  </a:lnTo>
                  <a:lnTo>
                    <a:pt x="50820" y="273265"/>
                  </a:lnTo>
                  <a:lnTo>
                    <a:pt x="85927" y="298304"/>
                  </a:lnTo>
                  <a:lnTo>
                    <a:pt x="127355" y="314449"/>
                  </a:lnTo>
                  <a:lnTo>
                    <a:pt x="173447" y="320171"/>
                  </a:lnTo>
                  <a:lnTo>
                    <a:pt x="219539" y="314449"/>
                  </a:lnTo>
                  <a:lnTo>
                    <a:pt x="260967" y="298304"/>
                  </a:lnTo>
                  <a:lnTo>
                    <a:pt x="266670" y="294237"/>
                  </a:lnTo>
                  <a:lnTo>
                    <a:pt x="173620" y="294237"/>
                  </a:lnTo>
                  <a:lnTo>
                    <a:pt x="130280" y="288233"/>
                  </a:lnTo>
                  <a:lnTo>
                    <a:pt x="90192" y="270224"/>
                  </a:lnTo>
                  <a:lnTo>
                    <a:pt x="96907" y="249733"/>
                  </a:lnTo>
                  <a:lnTo>
                    <a:pt x="65216" y="249733"/>
                  </a:lnTo>
                  <a:lnTo>
                    <a:pt x="39718" y="213669"/>
                  </a:lnTo>
                  <a:lnTo>
                    <a:pt x="28073" y="173609"/>
                  </a:lnTo>
                  <a:lnTo>
                    <a:pt x="30149" y="132627"/>
                  </a:lnTo>
                  <a:lnTo>
                    <a:pt x="45812" y="93797"/>
                  </a:lnTo>
                  <a:lnTo>
                    <a:pt x="74929" y="60192"/>
                  </a:lnTo>
                  <a:lnTo>
                    <a:pt x="114003" y="36658"/>
                  </a:lnTo>
                  <a:lnTo>
                    <a:pt x="157406" y="25910"/>
                  </a:lnTo>
                  <a:lnTo>
                    <a:pt x="266638" y="25910"/>
                  </a:lnTo>
                  <a:lnTo>
                    <a:pt x="260967" y="21866"/>
                  </a:lnTo>
                  <a:lnTo>
                    <a:pt x="219539" y="5721"/>
                  </a:lnTo>
                  <a:lnTo>
                    <a:pt x="173447" y="0"/>
                  </a:lnTo>
                  <a:close/>
                </a:path>
                <a:path w="347344" h="320675">
                  <a:moveTo>
                    <a:pt x="247627" y="199786"/>
                  </a:moveTo>
                  <a:lnTo>
                    <a:pt x="181772" y="199786"/>
                  </a:lnTo>
                  <a:lnTo>
                    <a:pt x="210088" y="207190"/>
                  </a:lnTo>
                  <a:lnTo>
                    <a:pt x="233460" y="222518"/>
                  </a:lnTo>
                  <a:lnTo>
                    <a:pt x="250067" y="244090"/>
                  </a:lnTo>
                  <a:lnTo>
                    <a:pt x="258089" y="270224"/>
                  </a:lnTo>
                  <a:lnTo>
                    <a:pt x="217221" y="288233"/>
                  </a:lnTo>
                  <a:lnTo>
                    <a:pt x="173620" y="294237"/>
                  </a:lnTo>
                  <a:lnTo>
                    <a:pt x="266670" y="294237"/>
                  </a:lnTo>
                  <a:lnTo>
                    <a:pt x="296074" y="273265"/>
                  </a:lnTo>
                  <a:lnTo>
                    <a:pt x="315776" y="249733"/>
                  </a:lnTo>
                  <a:lnTo>
                    <a:pt x="281678" y="249733"/>
                  </a:lnTo>
                  <a:lnTo>
                    <a:pt x="272702" y="228502"/>
                  </a:lnTo>
                  <a:lnTo>
                    <a:pt x="258783" y="209551"/>
                  </a:lnTo>
                  <a:lnTo>
                    <a:pt x="247627" y="199786"/>
                  </a:lnTo>
                  <a:close/>
                </a:path>
                <a:path w="347344" h="320675">
                  <a:moveTo>
                    <a:pt x="175875" y="75720"/>
                  </a:moveTo>
                  <a:lnTo>
                    <a:pt x="150595" y="79462"/>
                  </a:lnTo>
                  <a:lnTo>
                    <a:pt x="127657" y="92209"/>
                  </a:lnTo>
                  <a:lnTo>
                    <a:pt x="112588" y="111939"/>
                  </a:lnTo>
                  <a:lnTo>
                    <a:pt x="107017" y="134792"/>
                  </a:lnTo>
                  <a:lnTo>
                    <a:pt x="111071" y="158124"/>
                  </a:lnTo>
                  <a:lnTo>
                    <a:pt x="124882" y="179295"/>
                  </a:lnTo>
                  <a:lnTo>
                    <a:pt x="127657" y="181857"/>
                  </a:lnTo>
                  <a:lnTo>
                    <a:pt x="106193" y="193543"/>
                  </a:lnTo>
                  <a:lnTo>
                    <a:pt x="88111" y="209071"/>
                  </a:lnTo>
                  <a:lnTo>
                    <a:pt x="74192" y="227961"/>
                  </a:lnTo>
                  <a:lnTo>
                    <a:pt x="65216" y="249733"/>
                  </a:lnTo>
                  <a:lnTo>
                    <a:pt x="96907" y="249733"/>
                  </a:lnTo>
                  <a:lnTo>
                    <a:pt x="99818" y="240848"/>
                  </a:lnTo>
                  <a:lnTo>
                    <a:pt x="120372" y="217716"/>
                  </a:lnTo>
                  <a:lnTo>
                    <a:pt x="148731" y="203228"/>
                  </a:lnTo>
                  <a:lnTo>
                    <a:pt x="181772" y="199786"/>
                  </a:lnTo>
                  <a:lnTo>
                    <a:pt x="247627" y="199786"/>
                  </a:lnTo>
                  <a:lnTo>
                    <a:pt x="240701" y="193723"/>
                  </a:lnTo>
                  <a:lnTo>
                    <a:pt x="219237" y="181857"/>
                  </a:lnTo>
                  <a:lnTo>
                    <a:pt x="225105" y="174173"/>
                  </a:lnTo>
                  <a:lnTo>
                    <a:pt x="173447" y="174173"/>
                  </a:lnTo>
                  <a:lnTo>
                    <a:pt x="158595" y="171271"/>
                  </a:lnTo>
                  <a:lnTo>
                    <a:pt x="146216" y="163447"/>
                  </a:lnTo>
                  <a:lnTo>
                    <a:pt x="137738" y="152021"/>
                  </a:lnTo>
                  <a:lnTo>
                    <a:pt x="134595" y="138313"/>
                  </a:lnTo>
                  <a:lnTo>
                    <a:pt x="137543" y="124606"/>
                  </a:lnTo>
                  <a:lnTo>
                    <a:pt x="145695" y="113180"/>
                  </a:lnTo>
                  <a:lnTo>
                    <a:pt x="158010" y="105356"/>
                  </a:lnTo>
                  <a:lnTo>
                    <a:pt x="173447" y="102454"/>
                  </a:lnTo>
                  <a:lnTo>
                    <a:pt x="227025" y="102454"/>
                  </a:lnTo>
                  <a:lnTo>
                    <a:pt x="222012" y="94770"/>
                  </a:lnTo>
                  <a:lnTo>
                    <a:pt x="200635" y="80863"/>
                  </a:lnTo>
                  <a:lnTo>
                    <a:pt x="175875" y="75720"/>
                  </a:lnTo>
                  <a:close/>
                </a:path>
                <a:path w="347344" h="320675">
                  <a:moveTo>
                    <a:pt x="266638" y="25910"/>
                  </a:moveTo>
                  <a:lnTo>
                    <a:pt x="157406" y="25910"/>
                  </a:lnTo>
                  <a:lnTo>
                    <a:pt x="201809" y="27826"/>
                  </a:lnTo>
                  <a:lnTo>
                    <a:pt x="243880" y="42283"/>
                  </a:lnTo>
                  <a:lnTo>
                    <a:pt x="280290" y="69156"/>
                  </a:lnTo>
                  <a:lnTo>
                    <a:pt x="309191" y="111779"/>
                  </a:lnTo>
                  <a:lnTo>
                    <a:pt x="318969" y="159445"/>
                  </a:lnTo>
                  <a:lnTo>
                    <a:pt x="309755" y="207110"/>
                  </a:lnTo>
                  <a:lnTo>
                    <a:pt x="281678" y="249733"/>
                  </a:lnTo>
                  <a:lnTo>
                    <a:pt x="315776" y="249733"/>
                  </a:lnTo>
                  <a:lnTo>
                    <a:pt x="323209" y="240848"/>
                  </a:lnTo>
                  <a:lnTo>
                    <a:pt x="340695" y="202626"/>
                  </a:lnTo>
                  <a:lnTo>
                    <a:pt x="346894" y="160085"/>
                  </a:lnTo>
                  <a:lnTo>
                    <a:pt x="340695" y="117544"/>
                  </a:lnTo>
                  <a:lnTo>
                    <a:pt x="323203" y="79307"/>
                  </a:lnTo>
                  <a:lnTo>
                    <a:pt x="296074" y="46905"/>
                  </a:lnTo>
                  <a:lnTo>
                    <a:pt x="266638" y="25910"/>
                  </a:lnTo>
                  <a:close/>
                </a:path>
                <a:path w="347344" h="320675">
                  <a:moveTo>
                    <a:pt x="227025" y="102454"/>
                  </a:moveTo>
                  <a:lnTo>
                    <a:pt x="173447" y="102454"/>
                  </a:lnTo>
                  <a:lnTo>
                    <a:pt x="188298" y="105176"/>
                  </a:lnTo>
                  <a:lnTo>
                    <a:pt x="200678" y="112700"/>
                  </a:lnTo>
                  <a:lnTo>
                    <a:pt x="209155" y="124066"/>
                  </a:lnTo>
                  <a:lnTo>
                    <a:pt x="212299" y="138313"/>
                  </a:lnTo>
                  <a:lnTo>
                    <a:pt x="209350" y="152021"/>
                  </a:lnTo>
                  <a:lnTo>
                    <a:pt x="201198" y="163447"/>
                  </a:lnTo>
                  <a:lnTo>
                    <a:pt x="188884" y="171271"/>
                  </a:lnTo>
                  <a:lnTo>
                    <a:pt x="173447" y="174173"/>
                  </a:lnTo>
                  <a:lnTo>
                    <a:pt x="225105" y="174173"/>
                  </a:lnTo>
                  <a:lnTo>
                    <a:pt x="234305" y="162126"/>
                  </a:lnTo>
                  <a:lnTo>
                    <a:pt x="239877" y="139274"/>
                  </a:lnTo>
                  <a:lnTo>
                    <a:pt x="235823" y="115941"/>
                  </a:lnTo>
                  <a:lnTo>
                    <a:pt x="227025" y="102454"/>
                  </a:lnTo>
                  <a:close/>
                </a:path>
              </a:pathLst>
            </a:custGeom>
            <a:solidFill>
              <a:srgbClr val="001F5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1" name="object 29">
              <a:extLst>
                <a:ext uri="{FF2B5EF4-FFF2-40B4-BE49-F238E27FC236}">
                  <a16:creationId xmlns:a16="http://schemas.microsoft.com/office/drawing/2014/main" id="{8003953B-0F47-4771-8CFE-EDBEC99DD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658" y="4248532"/>
              <a:ext cx="106843" cy="14343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bject 30">
              <a:extLst>
                <a:ext uri="{FF2B5EF4-FFF2-40B4-BE49-F238E27FC236}">
                  <a16:creationId xmlns:a16="http://schemas.microsoft.com/office/drawing/2014/main" id="{72D5B0C4-F02A-4337-83FC-8AC747447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695" y="3856646"/>
              <a:ext cx="694055" cy="871219"/>
            </a:xfrm>
            <a:custGeom>
              <a:avLst/>
              <a:gdLst>
                <a:gd name="T0" fmla="*/ 402756 w 694054"/>
                <a:gd name="T1" fmla="*/ 102781 h 871220"/>
                <a:gd name="T2" fmla="*/ 349683 w 694054"/>
                <a:gd name="T3" fmla="*/ 318897 h 871220"/>
                <a:gd name="T4" fmla="*/ 324688 w 694054"/>
                <a:gd name="T5" fmla="*/ 338099 h 871220"/>
                <a:gd name="T6" fmla="*/ 147040 w 694054"/>
                <a:gd name="T7" fmla="*/ 359613 h 871220"/>
                <a:gd name="T8" fmla="*/ 143090 w 694054"/>
                <a:gd name="T9" fmla="*/ 268782 h 871220"/>
                <a:gd name="T10" fmla="*/ 292773 w 694054"/>
                <a:gd name="T11" fmla="*/ 274066 h 871220"/>
                <a:gd name="T12" fmla="*/ 320014 w 694054"/>
                <a:gd name="T13" fmla="*/ 262064 h 871220"/>
                <a:gd name="T14" fmla="*/ 274485 w 694054"/>
                <a:gd name="T15" fmla="*/ 218998 h 871220"/>
                <a:gd name="T16" fmla="*/ 277520 w 694054"/>
                <a:gd name="T17" fmla="*/ 124231 h 871220"/>
                <a:gd name="T18" fmla="*/ 263664 w 694054"/>
                <a:gd name="T19" fmla="*/ 189280 h 871220"/>
                <a:gd name="T20" fmla="*/ 194538 w 694054"/>
                <a:gd name="T21" fmla="*/ 215176 h 871220"/>
                <a:gd name="T22" fmla="*/ 166484 w 694054"/>
                <a:gd name="T23" fmla="*/ 151384 h 871220"/>
                <a:gd name="T24" fmla="*/ 235610 w 694054"/>
                <a:gd name="T25" fmla="*/ 125488 h 871220"/>
                <a:gd name="T26" fmla="*/ 267804 w 694054"/>
                <a:gd name="T27" fmla="*/ 116789 h 871220"/>
                <a:gd name="T28" fmla="*/ 165125 w 694054"/>
                <a:gd name="T29" fmla="*/ 113982 h 871220"/>
                <a:gd name="T30" fmla="*/ 152628 w 694054"/>
                <a:gd name="T31" fmla="*/ 217716 h 871220"/>
                <a:gd name="T32" fmla="*/ 133946 w 694054"/>
                <a:gd name="T33" fmla="*/ 242887 h 871220"/>
                <a:gd name="T34" fmla="*/ 50533 w 694054"/>
                <a:gd name="T35" fmla="*/ 281825 h 871220"/>
                <a:gd name="T36" fmla="*/ 53301 w 694054"/>
                <a:gd name="T37" fmla="*/ 110807 h 871220"/>
                <a:gd name="T38" fmla="*/ 218198 w 694054"/>
                <a:gd name="T39" fmla="*/ 25298 h 871220"/>
                <a:gd name="T40" fmla="*/ 379172 w 694054"/>
                <a:gd name="T41" fmla="*/ 114452 h 871220"/>
                <a:gd name="T42" fmla="*/ 383084 w 694054"/>
                <a:gd name="T43" fmla="*/ 74142 h 871220"/>
                <a:gd name="T44" fmla="*/ 264566 w 694054"/>
                <a:gd name="T45" fmla="*/ 5219 h 871220"/>
                <a:gd name="T46" fmla="*/ 80327 w 694054"/>
                <a:gd name="T47" fmla="*/ 43446 h 871220"/>
                <a:gd name="T48" fmla="*/ 0 w 694054"/>
                <a:gd name="T49" fmla="*/ 198513 h 871220"/>
                <a:gd name="T50" fmla="*/ 80327 w 694054"/>
                <a:gd name="T51" fmla="*/ 353568 h 871220"/>
                <a:gd name="T52" fmla="*/ 264566 w 694054"/>
                <a:gd name="T53" fmla="*/ 391795 h 871220"/>
                <a:gd name="T54" fmla="*/ 383084 w 694054"/>
                <a:gd name="T55" fmla="*/ 322872 h 871220"/>
                <a:gd name="T56" fmla="*/ 430163 w 694054"/>
                <a:gd name="T57" fmla="*/ 198513 h 871220"/>
                <a:gd name="T58" fmla="*/ 665875 w 694054"/>
                <a:gd name="T59" fmla="*/ 624927 h 871220"/>
                <a:gd name="T60" fmla="*/ 619608 w 694054"/>
                <a:gd name="T61" fmla="*/ 779181 h 871220"/>
                <a:gd name="T62" fmla="*/ 564135 w 694054"/>
                <a:gd name="T63" fmla="*/ 838922 h 871220"/>
                <a:gd name="T64" fmla="*/ 443815 w 694054"/>
                <a:gd name="T65" fmla="*/ 800416 h 871220"/>
                <a:gd name="T66" fmla="*/ 528676 w 694054"/>
                <a:gd name="T67" fmla="*/ 750467 h 871220"/>
                <a:gd name="T68" fmla="*/ 605003 w 694054"/>
                <a:gd name="T69" fmla="*/ 820901 h 871220"/>
                <a:gd name="T70" fmla="*/ 566141 w 694054"/>
                <a:gd name="T71" fmla="*/ 732534 h 871220"/>
                <a:gd name="T72" fmla="*/ 582728 w 694054"/>
                <a:gd name="T73" fmla="*/ 666621 h 871220"/>
                <a:gd name="T74" fmla="*/ 559207 w 694054"/>
                <a:gd name="T75" fmla="*/ 688999 h 871220"/>
                <a:gd name="T76" fmla="*/ 520358 w 694054"/>
                <a:gd name="T77" fmla="*/ 724851 h 871220"/>
                <a:gd name="T78" fmla="*/ 481509 w 694054"/>
                <a:gd name="T79" fmla="*/ 688999 h 871220"/>
                <a:gd name="T80" fmla="*/ 520358 w 694054"/>
                <a:gd name="T81" fmla="*/ 653134 h 871220"/>
                <a:gd name="T82" fmla="*/ 559207 w 694054"/>
                <a:gd name="T83" fmla="*/ 688999 h 871220"/>
                <a:gd name="T84" fmla="*/ 497498 w 694054"/>
                <a:gd name="T85" fmla="*/ 630147 h 871220"/>
                <a:gd name="T86" fmla="*/ 457785 w 694054"/>
                <a:gd name="T87" fmla="*/ 708811 h 871220"/>
                <a:gd name="T88" fmla="*/ 435014 w 694054"/>
                <a:gd name="T89" fmla="*/ 759750 h 871220"/>
                <a:gd name="T90" fmla="*/ 374981 w 694054"/>
                <a:gd name="T91" fmla="*/ 724292 h 871220"/>
                <a:gd name="T92" fmla="*/ 460909 w 694054"/>
                <a:gd name="T93" fmla="*/ 587335 h 871220"/>
                <a:gd name="T94" fmla="*/ 627203 w 694054"/>
                <a:gd name="T95" fmla="*/ 619834 h 871220"/>
                <a:gd name="T96" fmla="*/ 613551 w 694054"/>
                <a:gd name="T97" fmla="*/ 576591 h 871220"/>
                <a:gd name="T98" fmla="*/ 432830 w 694054"/>
                <a:gd name="T99" fmla="*/ 572552 h 871220"/>
                <a:gd name="T100" fmla="*/ 346900 w 694054"/>
                <a:gd name="T101" fmla="*/ 710766 h 871220"/>
                <a:gd name="T102" fmla="*/ 432830 w 694054"/>
                <a:gd name="T103" fmla="*/ 848981 h 871220"/>
                <a:gd name="T104" fmla="*/ 607874 w 694054"/>
                <a:gd name="T105" fmla="*/ 848981 h 871220"/>
                <a:gd name="T106" fmla="*/ 693802 w 694054"/>
                <a:gd name="T107" fmla="*/ 710766 h 871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94054"/>
                <a:gd name="T163" fmla="*/ 0 h 871220"/>
                <a:gd name="T164" fmla="*/ 694054 w 694054"/>
                <a:gd name="T165" fmla="*/ 871220 h 871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94054" h="871220">
                  <a:moveTo>
                    <a:pt x="430149" y="198513"/>
                  </a:moveTo>
                  <a:lnTo>
                    <a:pt x="424497" y="152831"/>
                  </a:lnTo>
                  <a:lnTo>
                    <a:pt x="408381" y="110985"/>
                  </a:lnTo>
                  <a:lnTo>
                    <a:pt x="402742" y="102781"/>
                  </a:lnTo>
                  <a:lnTo>
                    <a:pt x="402742" y="198513"/>
                  </a:lnTo>
                  <a:lnTo>
                    <a:pt x="396849" y="241668"/>
                  </a:lnTo>
                  <a:lnTo>
                    <a:pt x="379158" y="282562"/>
                  </a:lnTo>
                  <a:lnTo>
                    <a:pt x="349669" y="318897"/>
                  </a:lnTo>
                  <a:lnTo>
                    <a:pt x="349669" y="316331"/>
                  </a:lnTo>
                  <a:lnTo>
                    <a:pt x="338416" y="287210"/>
                  </a:lnTo>
                  <a:lnTo>
                    <a:pt x="324688" y="268452"/>
                  </a:lnTo>
                  <a:lnTo>
                    <a:pt x="324688" y="338099"/>
                  </a:lnTo>
                  <a:lnTo>
                    <a:pt x="283108" y="359613"/>
                  </a:lnTo>
                  <a:lnTo>
                    <a:pt x="238125" y="370370"/>
                  </a:lnTo>
                  <a:lnTo>
                    <a:pt x="192024" y="370370"/>
                  </a:lnTo>
                  <a:lnTo>
                    <a:pt x="147040" y="359613"/>
                  </a:lnTo>
                  <a:lnTo>
                    <a:pt x="105460" y="338099"/>
                  </a:lnTo>
                  <a:lnTo>
                    <a:pt x="111175" y="318897"/>
                  </a:lnTo>
                  <a:lnTo>
                    <a:pt x="117055" y="299186"/>
                  </a:lnTo>
                  <a:lnTo>
                    <a:pt x="143090" y="268782"/>
                  </a:lnTo>
                  <a:lnTo>
                    <a:pt x="179793" y="249669"/>
                  </a:lnTo>
                  <a:lnTo>
                    <a:pt x="223405" y="244614"/>
                  </a:lnTo>
                  <a:lnTo>
                    <a:pt x="261467" y="253822"/>
                  </a:lnTo>
                  <a:lnTo>
                    <a:pt x="292773" y="274066"/>
                  </a:lnTo>
                  <a:lnTo>
                    <a:pt x="314718" y="302958"/>
                  </a:lnTo>
                  <a:lnTo>
                    <a:pt x="324688" y="338099"/>
                  </a:lnTo>
                  <a:lnTo>
                    <a:pt x="324688" y="268452"/>
                  </a:lnTo>
                  <a:lnTo>
                    <a:pt x="320014" y="262064"/>
                  </a:lnTo>
                  <a:lnTo>
                    <a:pt x="298843" y="244614"/>
                  </a:lnTo>
                  <a:lnTo>
                    <a:pt x="295617" y="241947"/>
                  </a:lnTo>
                  <a:lnTo>
                    <a:pt x="266420" y="227965"/>
                  </a:lnTo>
                  <a:lnTo>
                    <a:pt x="274485" y="218998"/>
                  </a:lnTo>
                  <a:lnTo>
                    <a:pt x="286689" y="205447"/>
                  </a:lnTo>
                  <a:lnTo>
                    <a:pt x="295376" y="178498"/>
                  </a:lnTo>
                  <a:lnTo>
                    <a:pt x="292366" y="150342"/>
                  </a:lnTo>
                  <a:lnTo>
                    <a:pt x="277520" y="124231"/>
                  </a:lnTo>
                  <a:lnTo>
                    <a:pt x="274180" y="121666"/>
                  </a:lnTo>
                  <a:lnTo>
                    <a:pt x="267804" y="116789"/>
                  </a:lnTo>
                  <a:lnTo>
                    <a:pt x="267804" y="170332"/>
                  </a:lnTo>
                  <a:lnTo>
                    <a:pt x="263664" y="189280"/>
                  </a:lnTo>
                  <a:lnTo>
                    <a:pt x="252361" y="204749"/>
                  </a:lnTo>
                  <a:lnTo>
                    <a:pt x="235610" y="215176"/>
                  </a:lnTo>
                  <a:lnTo>
                    <a:pt x="215074" y="218998"/>
                  </a:lnTo>
                  <a:lnTo>
                    <a:pt x="194538" y="215176"/>
                  </a:lnTo>
                  <a:lnTo>
                    <a:pt x="177787" y="204749"/>
                  </a:lnTo>
                  <a:lnTo>
                    <a:pt x="166484" y="189280"/>
                  </a:lnTo>
                  <a:lnTo>
                    <a:pt x="162344" y="170332"/>
                  </a:lnTo>
                  <a:lnTo>
                    <a:pt x="166484" y="151384"/>
                  </a:lnTo>
                  <a:lnTo>
                    <a:pt x="177787" y="135915"/>
                  </a:lnTo>
                  <a:lnTo>
                    <a:pt x="194538" y="125488"/>
                  </a:lnTo>
                  <a:lnTo>
                    <a:pt x="215074" y="121666"/>
                  </a:lnTo>
                  <a:lnTo>
                    <a:pt x="235610" y="125488"/>
                  </a:lnTo>
                  <a:lnTo>
                    <a:pt x="252361" y="135915"/>
                  </a:lnTo>
                  <a:lnTo>
                    <a:pt x="263664" y="151384"/>
                  </a:lnTo>
                  <a:lnTo>
                    <a:pt x="267804" y="170332"/>
                  </a:lnTo>
                  <a:lnTo>
                    <a:pt x="267804" y="116789"/>
                  </a:lnTo>
                  <a:lnTo>
                    <a:pt x="253123" y="105524"/>
                  </a:lnTo>
                  <a:lnTo>
                    <a:pt x="223926" y="97497"/>
                  </a:lnTo>
                  <a:lnTo>
                    <a:pt x="193421" y="100279"/>
                  </a:lnTo>
                  <a:lnTo>
                    <a:pt x="165125" y="113982"/>
                  </a:lnTo>
                  <a:lnTo>
                    <a:pt x="144627" y="136499"/>
                  </a:lnTo>
                  <a:lnTo>
                    <a:pt x="135458" y="163449"/>
                  </a:lnTo>
                  <a:lnTo>
                    <a:pt x="137998" y="191604"/>
                  </a:lnTo>
                  <a:lnTo>
                    <a:pt x="152628" y="217716"/>
                  </a:lnTo>
                  <a:lnTo>
                    <a:pt x="155409" y="221564"/>
                  </a:lnTo>
                  <a:lnTo>
                    <a:pt x="159575" y="225399"/>
                  </a:lnTo>
                  <a:lnTo>
                    <a:pt x="163728" y="227965"/>
                  </a:lnTo>
                  <a:lnTo>
                    <a:pt x="133946" y="242887"/>
                  </a:lnTo>
                  <a:lnTo>
                    <a:pt x="109613" y="263817"/>
                  </a:lnTo>
                  <a:lnTo>
                    <a:pt x="91541" y="289560"/>
                  </a:lnTo>
                  <a:lnTo>
                    <a:pt x="80479" y="318897"/>
                  </a:lnTo>
                  <a:lnTo>
                    <a:pt x="50533" y="281825"/>
                  </a:lnTo>
                  <a:lnTo>
                    <a:pt x="32842" y="240106"/>
                  </a:lnTo>
                  <a:lnTo>
                    <a:pt x="27406" y="196100"/>
                  </a:lnTo>
                  <a:lnTo>
                    <a:pt x="34226" y="152209"/>
                  </a:lnTo>
                  <a:lnTo>
                    <a:pt x="53301" y="110807"/>
                  </a:lnTo>
                  <a:lnTo>
                    <a:pt x="84645" y="74282"/>
                  </a:lnTo>
                  <a:lnTo>
                    <a:pt x="125285" y="46634"/>
                  </a:lnTo>
                  <a:lnTo>
                    <a:pt x="170624" y="30314"/>
                  </a:lnTo>
                  <a:lnTo>
                    <a:pt x="218198" y="25298"/>
                  </a:lnTo>
                  <a:lnTo>
                    <a:pt x="265544" y="31597"/>
                  </a:lnTo>
                  <a:lnTo>
                    <a:pt x="310184" y="49199"/>
                  </a:lnTo>
                  <a:lnTo>
                    <a:pt x="349669" y="78117"/>
                  </a:lnTo>
                  <a:lnTo>
                    <a:pt x="379158" y="114452"/>
                  </a:lnTo>
                  <a:lnTo>
                    <a:pt x="396849" y="155346"/>
                  </a:lnTo>
                  <a:lnTo>
                    <a:pt x="402742" y="198513"/>
                  </a:lnTo>
                  <a:lnTo>
                    <a:pt x="402742" y="102781"/>
                  </a:lnTo>
                  <a:lnTo>
                    <a:pt x="383070" y="74142"/>
                  </a:lnTo>
                  <a:lnTo>
                    <a:pt x="349821" y="43446"/>
                  </a:lnTo>
                  <a:lnTo>
                    <a:pt x="318795" y="25298"/>
                  </a:lnTo>
                  <a:lnTo>
                    <a:pt x="309905" y="20091"/>
                  </a:lnTo>
                  <a:lnTo>
                    <a:pt x="264566" y="5219"/>
                  </a:lnTo>
                  <a:lnTo>
                    <a:pt x="215074" y="0"/>
                  </a:lnTo>
                  <a:lnTo>
                    <a:pt x="165582" y="5219"/>
                  </a:lnTo>
                  <a:lnTo>
                    <a:pt x="120256" y="20091"/>
                  </a:lnTo>
                  <a:lnTo>
                    <a:pt x="80327" y="43446"/>
                  </a:lnTo>
                  <a:lnTo>
                    <a:pt x="47078" y="74142"/>
                  </a:lnTo>
                  <a:lnTo>
                    <a:pt x="21767" y="110985"/>
                  </a:lnTo>
                  <a:lnTo>
                    <a:pt x="5651" y="152831"/>
                  </a:lnTo>
                  <a:lnTo>
                    <a:pt x="0" y="198513"/>
                  </a:lnTo>
                  <a:lnTo>
                    <a:pt x="5651" y="244182"/>
                  </a:lnTo>
                  <a:lnTo>
                    <a:pt x="21767" y="286029"/>
                  </a:lnTo>
                  <a:lnTo>
                    <a:pt x="47078" y="322872"/>
                  </a:lnTo>
                  <a:lnTo>
                    <a:pt x="80327" y="353568"/>
                  </a:lnTo>
                  <a:lnTo>
                    <a:pt x="120256" y="376923"/>
                  </a:lnTo>
                  <a:lnTo>
                    <a:pt x="165582" y="391795"/>
                  </a:lnTo>
                  <a:lnTo>
                    <a:pt x="215074" y="397014"/>
                  </a:lnTo>
                  <a:lnTo>
                    <a:pt x="264566" y="391795"/>
                  </a:lnTo>
                  <a:lnTo>
                    <a:pt x="309905" y="376923"/>
                  </a:lnTo>
                  <a:lnTo>
                    <a:pt x="321094" y="370370"/>
                  </a:lnTo>
                  <a:lnTo>
                    <a:pt x="349821" y="353568"/>
                  </a:lnTo>
                  <a:lnTo>
                    <a:pt x="383070" y="322872"/>
                  </a:lnTo>
                  <a:lnTo>
                    <a:pt x="385813" y="318897"/>
                  </a:lnTo>
                  <a:lnTo>
                    <a:pt x="408381" y="286029"/>
                  </a:lnTo>
                  <a:lnTo>
                    <a:pt x="424497" y="244182"/>
                  </a:lnTo>
                  <a:lnTo>
                    <a:pt x="430149" y="198513"/>
                  </a:lnTo>
                  <a:close/>
                </a:path>
                <a:path w="694054" h="871220">
                  <a:moveTo>
                    <a:pt x="693788" y="710780"/>
                  </a:moveTo>
                  <a:lnTo>
                    <a:pt x="687590" y="668235"/>
                  </a:lnTo>
                  <a:lnTo>
                    <a:pt x="670102" y="630008"/>
                  </a:lnTo>
                  <a:lnTo>
                    <a:pt x="665861" y="624941"/>
                  </a:lnTo>
                  <a:lnTo>
                    <a:pt x="665861" y="710145"/>
                  </a:lnTo>
                  <a:lnTo>
                    <a:pt x="656653" y="757809"/>
                  </a:lnTo>
                  <a:lnTo>
                    <a:pt x="628573" y="800430"/>
                  </a:lnTo>
                  <a:lnTo>
                    <a:pt x="619594" y="779195"/>
                  </a:lnTo>
                  <a:lnTo>
                    <a:pt x="605675" y="760247"/>
                  </a:lnTo>
                  <a:lnTo>
                    <a:pt x="604989" y="759650"/>
                  </a:lnTo>
                  <a:lnTo>
                    <a:pt x="604989" y="820915"/>
                  </a:lnTo>
                  <a:lnTo>
                    <a:pt x="564121" y="838936"/>
                  </a:lnTo>
                  <a:lnTo>
                    <a:pt x="520509" y="844931"/>
                  </a:lnTo>
                  <a:lnTo>
                    <a:pt x="477177" y="838936"/>
                  </a:lnTo>
                  <a:lnTo>
                    <a:pt x="437083" y="820915"/>
                  </a:lnTo>
                  <a:lnTo>
                    <a:pt x="443801" y="800430"/>
                  </a:lnTo>
                  <a:lnTo>
                    <a:pt x="446709" y="791540"/>
                  </a:lnTo>
                  <a:lnTo>
                    <a:pt x="467271" y="768413"/>
                  </a:lnTo>
                  <a:lnTo>
                    <a:pt x="495630" y="753922"/>
                  </a:lnTo>
                  <a:lnTo>
                    <a:pt x="528662" y="750481"/>
                  </a:lnTo>
                  <a:lnTo>
                    <a:pt x="556983" y="757885"/>
                  </a:lnTo>
                  <a:lnTo>
                    <a:pt x="580351" y="773214"/>
                  </a:lnTo>
                  <a:lnTo>
                    <a:pt x="596963" y="794791"/>
                  </a:lnTo>
                  <a:lnTo>
                    <a:pt x="604989" y="820915"/>
                  </a:lnTo>
                  <a:lnTo>
                    <a:pt x="604989" y="759650"/>
                  </a:lnTo>
                  <a:lnTo>
                    <a:pt x="594525" y="750481"/>
                  </a:lnTo>
                  <a:lnTo>
                    <a:pt x="587590" y="744423"/>
                  </a:lnTo>
                  <a:lnTo>
                    <a:pt x="566127" y="732548"/>
                  </a:lnTo>
                  <a:lnTo>
                    <a:pt x="571995" y="724865"/>
                  </a:lnTo>
                  <a:lnTo>
                    <a:pt x="581202" y="712825"/>
                  </a:lnTo>
                  <a:lnTo>
                    <a:pt x="586778" y="689965"/>
                  </a:lnTo>
                  <a:lnTo>
                    <a:pt x="582714" y="666635"/>
                  </a:lnTo>
                  <a:lnTo>
                    <a:pt x="573925" y="653148"/>
                  </a:lnTo>
                  <a:lnTo>
                    <a:pt x="568909" y="645464"/>
                  </a:lnTo>
                  <a:lnTo>
                    <a:pt x="559193" y="639152"/>
                  </a:lnTo>
                  <a:lnTo>
                    <a:pt x="559193" y="689013"/>
                  </a:lnTo>
                  <a:lnTo>
                    <a:pt x="556247" y="702716"/>
                  </a:lnTo>
                  <a:lnTo>
                    <a:pt x="548093" y="714146"/>
                  </a:lnTo>
                  <a:lnTo>
                    <a:pt x="535774" y="721969"/>
                  </a:lnTo>
                  <a:lnTo>
                    <a:pt x="520344" y="724865"/>
                  </a:lnTo>
                  <a:lnTo>
                    <a:pt x="505485" y="721969"/>
                  </a:lnTo>
                  <a:lnTo>
                    <a:pt x="493115" y="714146"/>
                  </a:lnTo>
                  <a:lnTo>
                    <a:pt x="484632" y="702716"/>
                  </a:lnTo>
                  <a:lnTo>
                    <a:pt x="481495" y="689013"/>
                  </a:lnTo>
                  <a:lnTo>
                    <a:pt x="484441" y="675297"/>
                  </a:lnTo>
                  <a:lnTo>
                    <a:pt x="492594" y="663879"/>
                  </a:lnTo>
                  <a:lnTo>
                    <a:pt x="504901" y="656056"/>
                  </a:lnTo>
                  <a:lnTo>
                    <a:pt x="520344" y="653148"/>
                  </a:lnTo>
                  <a:lnTo>
                    <a:pt x="535190" y="655878"/>
                  </a:lnTo>
                  <a:lnTo>
                    <a:pt x="547573" y="663397"/>
                  </a:lnTo>
                  <a:lnTo>
                    <a:pt x="556056" y="674763"/>
                  </a:lnTo>
                  <a:lnTo>
                    <a:pt x="559193" y="689013"/>
                  </a:lnTo>
                  <a:lnTo>
                    <a:pt x="559193" y="639152"/>
                  </a:lnTo>
                  <a:lnTo>
                    <a:pt x="547535" y="631558"/>
                  </a:lnTo>
                  <a:lnTo>
                    <a:pt x="522770" y="626414"/>
                  </a:lnTo>
                  <a:lnTo>
                    <a:pt x="497484" y="630161"/>
                  </a:lnTo>
                  <a:lnTo>
                    <a:pt x="474548" y="642899"/>
                  </a:lnTo>
                  <a:lnTo>
                    <a:pt x="458901" y="662635"/>
                  </a:lnTo>
                  <a:lnTo>
                    <a:pt x="453390" y="685482"/>
                  </a:lnTo>
                  <a:lnTo>
                    <a:pt x="457771" y="708825"/>
                  </a:lnTo>
                  <a:lnTo>
                    <a:pt x="471779" y="729996"/>
                  </a:lnTo>
                  <a:lnTo>
                    <a:pt x="474548" y="732548"/>
                  </a:lnTo>
                  <a:lnTo>
                    <a:pt x="453085" y="744245"/>
                  </a:lnTo>
                  <a:lnTo>
                    <a:pt x="435000" y="759764"/>
                  </a:lnTo>
                  <a:lnTo>
                    <a:pt x="421081" y="778662"/>
                  </a:lnTo>
                  <a:lnTo>
                    <a:pt x="412115" y="800430"/>
                  </a:lnTo>
                  <a:lnTo>
                    <a:pt x="386613" y="764362"/>
                  </a:lnTo>
                  <a:lnTo>
                    <a:pt x="374967" y="724306"/>
                  </a:lnTo>
                  <a:lnTo>
                    <a:pt x="377050" y="683323"/>
                  </a:lnTo>
                  <a:lnTo>
                    <a:pt x="392709" y="644499"/>
                  </a:lnTo>
                  <a:lnTo>
                    <a:pt x="421830" y="610882"/>
                  </a:lnTo>
                  <a:lnTo>
                    <a:pt x="460895" y="587349"/>
                  </a:lnTo>
                  <a:lnTo>
                    <a:pt x="504304" y="576605"/>
                  </a:lnTo>
                  <a:lnTo>
                    <a:pt x="548703" y="578523"/>
                  </a:lnTo>
                  <a:lnTo>
                    <a:pt x="590778" y="592975"/>
                  </a:lnTo>
                  <a:lnTo>
                    <a:pt x="627189" y="619848"/>
                  </a:lnTo>
                  <a:lnTo>
                    <a:pt x="656082" y="662470"/>
                  </a:lnTo>
                  <a:lnTo>
                    <a:pt x="665861" y="710145"/>
                  </a:lnTo>
                  <a:lnTo>
                    <a:pt x="665861" y="624941"/>
                  </a:lnTo>
                  <a:lnTo>
                    <a:pt x="613537" y="576605"/>
                  </a:lnTo>
                  <a:lnTo>
                    <a:pt x="566432" y="556412"/>
                  </a:lnTo>
                  <a:lnTo>
                    <a:pt x="520344" y="550697"/>
                  </a:lnTo>
                  <a:lnTo>
                    <a:pt x="474256" y="556412"/>
                  </a:lnTo>
                  <a:lnTo>
                    <a:pt x="432816" y="572566"/>
                  </a:lnTo>
                  <a:lnTo>
                    <a:pt x="397713" y="597598"/>
                  </a:lnTo>
                  <a:lnTo>
                    <a:pt x="370586" y="630008"/>
                  </a:lnTo>
                  <a:lnTo>
                    <a:pt x="353098" y="668235"/>
                  </a:lnTo>
                  <a:lnTo>
                    <a:pt x="346900" y="710780"/>
                  </a:lnTo>
                  <a:lnTo>
                    <a:pt x="353098" y="753325"/>
                  </a:lnTo>
                  <a:lnTo>
                    <a:pt x="370586" y="791565"/>
                  </a:lnTo>
                  <a:lnTo>
                    <a:pt x="397713" y="823963"/>
                  </a:lnTo>
                  <a:lnTo>
                    <a:pt x="432816" y="848995"/>
                  </a:lnTo>
                  <a:lnTo>
                    <a:pt x="474256" y="865149"/>
                  </a:lnTo>
                  <a:lnTo>
                    <a:pt x="520344" y="870864"/>
                  </a:lnTo>
                  <a:lnTo>
                    <a:pt x="566432" y="865149"/>
                  </a:lnTo>
                  <a:lnTo>
                    <a:pt x="607860" y="848995"/>
                  </a:lnTo>
                  <a:lnTo>
                    <a:pt x="642975" y="823963"/>
                  </a:lnTo>
                  <a:lnTo>
                    <a:pt x="670102" y="791540"/>
                  </a:lnTo>
                  <a:lnTo>
                    <a:pt x="687590" y="753325"/>
                  </a:lnTo>
                  <a:lnTo>
                    <a:pt x="693788" y="710780"/>
                  </a:lnTo>
                  <a:close/>
                </a:path>
              </a:pathLst>
            </a:custGeom>
            <a:solidFill>
              <a:srgbClr val="001F5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4" name="Picture 2" descr="https://creazilla-store.fra1.digitaloceanspaces.com/cliparts/78544/paper-clip-clipart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1" y="143224"/>
            <a:ext cx="1126493" cy="9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DDA0347-3320-4434-A5D3-4181E78B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0"/>
            <a:ext cx="2045194" cy="134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85565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217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Психологическая поддержка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1353"/>
            <a:ext cx="10515600" cy="4804756"/>
          </a:xfrm>
          <a:ln>
            <a:solidFill>
              <a:srgbClr val="002060"/>
            </a:solidFill>
            <a:prstDash val="dash"/>
          </a:ln>
        </p:spPr>
        <p:txBody>
          <a:bodyPr/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сложиться такая ситуация, что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 из значимых взрослых не оказывает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обратившемуся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поддержку, не уделяет внимание сильным сторонам его личности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таком случае психолог может это сделать, рассказав ребенку о том, кем он может стать в будущем, опираясь на свои сильные стороны; поддержать его в выборе, который может привести к успеху в дальнейшем.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Длинная Лестница Высокий Путь К Небу Пустые Шаги Лестницы Вдоль Облака В  Небе — стоковые фотографии и другие картинки Р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978" y="4200798"/>
            <a:ext cx="2875915" cy="19877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2526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Формирование системы целеполагания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8473"/>
            <a:ext cx="10515600" cy="4888490"/>
          </a:xfrm>
          <a:ln>
            <a:solidFill>
              <a:srgbClr val="002060"/>
            </a:solidFill>
            <a:prstDash val="dash"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разрешать критические ситуации,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опираться на логику и рациональность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руководствоваться исключительно эмоциями.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Психологу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помочь ребенку определить ту цель и результат, который он хочет достичь, и совместно выстроить план по их достижению. </a:t>
            </a:r>
          </a:p>
          <a:p>
            <a:pPr marL="0" indent="0" algn="ctr">
              <a:buNone/>
            </a:pP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обсудить, какие стратегии будут использоваться, выбрать наиболее оптимальные из них. Важно делать это в атмосфере доверия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безоценочности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объяснить обучающемуся, что любые его предположения важны и их свободно можно высказывать и рассматривать. </a:t>
            </a:r>
          </a:p>
          <a:p>
            <a:endParaRPr lang="ru-RU" dirty="0"/>
          </a:p>
        </p:txBody>
      </p:sp>
      <p:pic>
        <p:nvPicPr>
          <p:cNvPr id="3074" name="Picture 2" descr="Ідеї на тему «Картинки до презентації» (470) на дошці «2024» | малюнки,  вироби на день подяки, білі лю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961" y="4371371"/>
            <a:ext cx="1415530" cy="163202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 материалы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20" t="23982" r="3290" b="9184"/>
          <a:stretch/>
        </p:blipFill>
        <p:spPr>
          <a:xfrm>
            <a:off x="838200" y="1724736"/>
            <a:ext cx="10515600" cy="442275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2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 txBox="1">
            <a:spLocks noGrp="1"/>
          </p:cNvSpPr>
          <p:nvPr>
            <p:ph type="subTitle" idx="1"/>
          </p:nvPr>
        </p:nvSpPr>
        <p:spPr>
          <a:xfrm>
            <a:off x="7945348" y="4306028"/>
            <a:ext cx="2111092" cy="500063"/>
          </a:xfrm>
        </p:spPr>
        <p:txBody>
          <a:bodyPr anchorCtr="0">
            <a:normAutofit/>
          </a:bodyPr>
          <a:lstStyle/>
          <a:p>
            <a:pPr algn="just">
              <a:spcBef>
                <a:spcPts val="500"/>
              </a:spcBef>
            </a:pPr>
            <a:r>
              <a:rPr altLang="ru-RU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(3952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47-82-74</a:t>
            </a:r>
          </a:p>
        </p:txBody>
      </p:sp>
      <p:sp>
        <p:nvSpPr>
          <p:cNvPr id="4" name="Заголовок 1"/>
          <p:cNvSpPr txBox="1"/>
          <p:nvPr/>
        </p:nvSpPr>
        <p:spPr>
          <a:xfrm>
            <a:off x="2881313" y="0"/>
            <a:ext cx="6858000" cy="139858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1600" b="1" kern="0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</a:br>
            <a:r>
              <a:rPr lang="ru-RU" sz="16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Министерство образования Иркутской области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«Центр профилактики, реабилитации и коррекции»</a:t>
            </a:r>
          </a:p>
          <a:p>
            <a:pPr algn="ctr">
              <a:lnSpc>
                <a:spcPct val="80000"/>
              </a:lnSpc>
              <a:defRPr sz="5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1600" b="1" kern="0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</a:br>
            <a:endParaRPr lang="ru-RU" sz="16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988" name="AutoShape 2" descr="https://stroitelstvo-86.ru/wp-content/uploads/2020/03/32552.jpg"/>
          <p:cNvSpPr>
            <a:spLocks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1989" name="AutoShape 4" descr="https://stroitelstvo-86.ru/wp-content/uploads/2020/03/32552.jpg"/>
          <p:cNvSpPr>
            <a:spLocks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11"/>
          <p:cNvSpPr/>
          <p:nvPr/>
        </p:nvSpPr>
        <p:spPr>
          <a:xfrm>
            <a:off x="3266488" y="2598567"/>
            <a:ext cx="6002337" cy="43094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НАШИ КОНТАКТЫ</a:t>
            </a:r>
          </a:p>
        </p:txBody>
      </p:sp>
      <p:pic>
        <p:nvPicPr>
          <p:cNvPr id="41993" name="object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0903" y="3322591"/>
            <a:ext cx="642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object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4114" y="4137978"/>
            <a:ext cx="7143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object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5871" y="3919539"/>
            <a:ext cx="10572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6" name="Rectangle 4"/>
          <p:cNvSpPr txBox="1">
            <a:spLocks noChangeArrowheads="1"/>
          </p:cNvSpPr>
          <p:nvPr/>
        </p:nvSpPr>
        <p:spPr bwMode="auto">
          <a:xfrm>
            <a:off x="3088874" y="3653566"/>
            <a:ext cx="6553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</a:pPr>
            <a:r>
              <a:rPr lang="ru-RU" alt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664013, г. Иркутск, ул. </a:t>
            </a:r>
            <a:r>
              <a:rPr lang="ru-RU" altLang="ru-RU" sz="1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П.Красильникова</a:t>
            </a:r>
            <a:r>
              <a:rPr lang="ru-RU" alt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54А</a:t>
            </a:r>
          </a:p>
        </p:txBody>
      </p:sp>
      <p:sp>
        <p:nvSpPr>
          <p:cNvPr id="41997" name="Rectangle 4"/>
          <p:cNvSpPr txBox="1">
            <a:spLocks noChangeArrowheads="1"/>
          </p:cNvSpPr>
          <p:nvPr/>
        </p:nvSpPr>
        <p:spPr bwMode="auto">
          <a:xfrm>
            <a:off x="3138489" y="4137977"/>
            <a:ext cx="3965624" cy="7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500"/>
              </a:spcBef>
            </a:pP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cpnn@bk.ru</a:t>
            </a:r>
          </a:p>
          <a:p>
            <a:pPr algn="just">
              <a:spcBef>
                <a:spcPts val="50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Сайт центра: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5562D9"/>
                </a:solidFill>
                <a:latin typeface="Times New Roman" pitchFamily="18" charset="0"/>
                <a:cs typeface="Times New Roman" pitchFamily="18" charset="0"/>
              </a:rPr>
              <a:t>цпрк.образование38.рф  </a:t>
            </a:r>
          </a:p>
        </p:txBody>
      </p:sp>
      <p:sp>
        <p:nvSpPr>
          <p:cNvPr id="41998" name="Rectangle 4"/>
          <p:cNvSpPr txBox="1">
            <a:spLocks noChangeArrowheads="1"/>
          </p:cNvSpPr>
          <p:nvPr/>
        </p:nvSpPr>
        <p:spPr bwMode="auto">
          <a:xfrm>
            <a:off x="3180716" y="5067301"/>
            <a:ext cx="63769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ts val="400"/>
              </a:spcBef>
            </a:pPr>
            <a:r>
              <a:rPr lang="ru-RU" alt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ru-RU" sz="1600" b="1" dirty="0">
                <a:solidFill>
                  <a:srgbClr val="2C2D2E"/>
                </a:solidFill>
              </a:rPr>
              <a:t> 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  <a:hlinkClick r:id="rId7"/>
              </a:rPr>
              <a:t>http://vk.com/public77316748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группа ГКУ «ЦПРК»</a:t>
            </a:r>
            <a:r>
              <a:rPr lang="en-US" altLang="ru-RU" sz="1600" dirty="0">
                <a:solidFill>
                  <a:srgbClr val="2C2D2E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ts val="100"/>
              </a:spcBef>
            </a:pPr>
            <a:endParaRPr lang="ru-RU" altLang="ru-RU" sz="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9" name="AutoShape 8" descr="https://portal.iv-edu.ru/dep/mouopalex/mkoudodpalexcvr/commondocs/%D0%BA%D0%B0%D1%80%D1%82%D0%B8%D0%BD%D0%BA%D0%B8/%D0%B4%D0%BB%D1%8F%20%D0%BE%D1%84%D0%BE%D1%80%D0%BC%D0%BB%D0%B5%D0%BD%D0%B8%D1%8F/%D0%B2%D0%BA.png"/>
          <p:cNvSpPr>
            <a:spLocks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000" name="AutoShape 10" descr="https://portal.iv-edu.ru/dep/mouopalex/mkoudodpalexcvr/commondocs/%D0%BA%D0%B0%D1%80%D1%82%D0%B8%D0%BD%D0%BA%D0%B8/%D0%B4%D0%BB%D1%8F%20%D0%BE%D1%84%D0%BE%D1%80%D0%BC%D0%BB%D0%B5%D0%BD%D0%B8%D1%8F/%D0%B2%D0%BA.png"/>
          <p:cNvSpPr>
            <a:spLocks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001" name="Rectangle 4"/>
          <p:cNvSpPr txBox="1">
            <a:spLocks noChangeArrowheads="1"/>
          </p:cNvSpPr>
          <p:nvPr/>
        </p:nvSpPr>
        <p:spPr bwMode="auto">
          <a:xfrm>
            <a:off x="3037433" y="6064523"/>
            <a:ext cx="6254651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>
              <a:lnSpc>
                <a:spcPct val="80000"/>
              </a:lnSpc>
              <a:spcBef>
                <a:spcPts val="300"/>
              </a:spcBef>
            </a:pPr>
            <a:endParaRPr lang="ru-RU" alt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altLang="ru-RU" sz="2400" i="1" dirty="0">
                <a:solidFill>
                  <a:srgbClr val="8037B7"/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СОТРУДНИЧЕСТВУ!</a:t>
            </a:r>
          </a:p>
        </p:txBody>
      </p:sp>
      <p:sp>
        <p:nvSpPr>
          <p:cNvPr id="42002" name="AutoShape 14" descr="https://www.repxpert.ru/medias/2000px-VK.com-logo.svg.png?context=bWFzdGVyfGltYWdlc3w0MjM0MnxpbWFnZS9wbmd8aW1hZ2VzL2hhYi9oNDMvODkxMjYzOTAzMzM3NC5wbmd8OGUxZWY3NzVjNzM5NWY3ODllZDgyYzJkNWQzZWM0ZDE2YTYxNGMyMjdkYjY2ZTFiZjQ4MzcwNDRjYWM5MzVhZg"/>
          <p:cNvSpPr>
            <a:spLocks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003" name="TextBox 24"/>
          <p:cNvSpPr txBox="1">
            <a:spLocks noChangeArrowheads="1"/>
          </p:cNvSpPr>
          <p:nvPr/>
        </p:nvSpPr>
        <p:spPr bwMode="auto">
          <a:xfrm>
            <a:off x="3266758" y="5454419"/>
            <a:ext cx="72203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>
                <a:solidFill>
                  <a:srgbClr val="2C2D2E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https://vk.com/club212690338</a:t>
            </a:r>
            <a:r>
              <a:rPr lang="ru-RU" altLang="ru-RU" sz="1600" b="1" dirty="0">
                <a:solidFill>
                  <a:srgbClr val="2C2D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группа «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PROпрофилактику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для директоров»   </a:t>
            </a:r>
          </a:p>
        </p:txBody>
      </p:sp>
      <p:pic>
        <p:nvPicPr>
          <p:cNvPr id="42004" name="Picture 9" descr="AAUvwnigLavwOTzfz40TM0utDGdQhfifWFpkVzphCV9m=s900-c-k-c0x00ffffff-no-rj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9575" y="107543"/>
            <a:ext cx="1333500" cy="133483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2005" name="Рисунок 1" descr="I:\Общая папка\Логотип.jpg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82126" y="128588"/>
            <a:ext cx="12858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6" name="Picture 27"/>
          <p:cNvPicPr>
            <a:picLocks noChangeAspect="1" noChangeArrowheads="1"/>
          </p:cNvPicPr>
          <p:nvPr/>
        </p:nvPicPr>
        <p:blipFill>
          <a:blip r:embed="rId11" cstate="print"/>
          <a:srcRect b="18990"/>
          <a:stretch>
            <a:fillRect/>
          </a:stretch>
        </p:blipFill>
        <p:spPr bwMode="auto">
          <a:xfrm>
            <a:off x="9292084" y="5712462"/>
            <a:ext cx="128111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7" name="Picture 2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83569" y="5018089"/>
            <a:ext cx="1233488" cy="762965"/>
          </a:xfrm>
          <a:prstGeom prst="rect">
            <a:avLst/>
          </a:prstGeom>
          <a:gradFill>
            <a:gsLst>
              <a:gs pos="57000">
                <a:srgbClr val="A3C4FF">
                  <a:alpha val="17000"/>
                </a:srgbClr>
              </a:gs>
              <a:gs pos="100000">
                <a:srgbClr val="BFD5FF"/>
              </a:gs>
            </a:gsLst>
            <a:lin ang="16200000" scaled="0"/>
          </a:gradFill>
        </p:spPr>
      </p:pic>
      <p:sp>
        <p:nvSpPr>
          <p:cNvPr id="22" name="Содержимое 1">
            <a:extLst>
              <a:ext uri="{FF2B5EF4-FFF2-40B4-BE49-F238E27FC236}">
                <a16:creationId xmlns:a16="http://schemas.microsoft.com/office/drawing/2014/main" id="{1A354C36-32B8-4654-B319-50FD382E7D7C}"/>
              </a:ext>
            </a:extLst>
          </p:cNvPr>
          <p:cNvSpPr txBox="1">
            <a:spLocks/>
          </p:cNvSpPr>
          <p:nvPr/>
        </p:nvSpPr>
        <p:spPr>
          <a:xfrm>
            <a:off x="3117057" y="1695204"/>
            <a:ext cx="640864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46340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949" y="365125"/>
            <a:ext cx="11155680" cy="1006475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понять, какая помощь сейчас нужна обучающимся?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09" t="25099" r="2969" b="9375"/>
          <a:stretch/>
        </p:blipFill>
        <p:spPr>
          <a:xfrm>
            <a:off x="423949" y="1522412"/>
            <a:ext cx="11155680" cy="51226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6" y="1684364"/>
            <a:ext cx="928025" cy="8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918" y="1684364"/>
            <a:ext cx="1067115" cy="132164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3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279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«Дайте определение понятиям»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002060"/>
            </a:solidFill>
            <a:prstDash val="lgDash"/>
          </a:ln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Экстренная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допсихологическая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помощь- это…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– это…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Кризисная ситуация – это…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Кризисное состояние -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это…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Кризисная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–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это…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Картинка задумался для презентации фото Oshel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662" y="3529360"/>
            <a:ext cx="2451706" cy="245170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722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экстренную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допсихологическую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сразу после травматического события?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  <a:ln>
            <a:solidFill>
              <a:srgbClr val="002060"/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Экстренная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допсихологическая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система приемов, которая позволяет людям, не обладающим психологическим образованием, помочь себе и окружающим, оказавшись в экстремальной ситуации, справиться с психологическими реакциями, возникшими в связи с этим кризисом или катастрофой.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оказавшись в чрезвычайной ситуации, переживает сильное эмоциональное потрясение, ведь его привычная «нормальная» жизнь в одно мгновение изменилась.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в первую очередь пострадавший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нуждаться в медицинской помощи!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убедиться, что у человека нет физических травм, проблем с сердцем, и только тогда оказывать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допсихологическую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25"/>
          <p:cNvGrpSpPr>
            <a:grpSpLocks/>
          </p:cNvGrpSpPr>
          <p:nvPr/>
        </p:nvGrpSpPr>
        <p:grpSpPr bwMode="auto">
          <a:xfrm>
            <a:off x="1102744" y="4304964"/>
            <a:ext cx="1158318" cy="932054"/>
            <a:chOff x="2416937" y="3856642"/>
            <a:chExt cx="943610" cy="87121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object 26"/>
            <p:cNvSpPr>
              <a:spLocks noChangeArrowheads="1"/>
            </p:cNvSpPr>
            <p:nvPr/>
          </p:nvSpPr>
          <p:spPr bwMode="auto">
            <a:xfrm>
              <a:off x="2804072" y="4561019"/>
              <a:ext cx="169545" cy="26034"/>
            </a:xfrm>
            <a:custGeom>
              <a:avLst/>
              <a:gdLst>
                <a:gd name="T0" fmla="*/ 167921 w 169544"/>
                <a:gd name="T1" fmla="*/ 0 h 26035"/>
                <a:gd name="T2" fmla="*/ 1387 w 169544"/>
                <a:gd name="T3" fmla="*/ 0 h 26035"/>
                <a:gd name="T4" fmla="*/ 1387 w 169544"/>
                <a:gd name="T5" fmla="*/ 19186 h 26035"/>
                <a:gd name="T6" fmla="*/ 0 w 169544"/>
                <a:gd name="T7" fmla="*/ 25589 h 26035"/>
                <a:gd name="T8" fmla="*/ 169308 w 169544"/>
                <a:gd name="T9" fmla="*/ 25589 h 26035"/>
                <a:gd name="T10" fmla="*/ 169308 w 169544"/>
                <a:gd name="T11" fmla="*/ 19186 h 26035"/>
                <a:gd name="T12" fmla="*/ 167921 w 169544"/>
                <a:gd name="T13" fmla="*/ 12806 h 26035"/>
                <a:gd name="T14" fmla="*/ 167921 w 169544"/>
                <a:gd name="T15" fmla="*/ 0 h 260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544"/>
                <a:gd name="T25" fmla="*/ 0 h 26035"/>
                <a:gd name="T26" fmla="*/ 169544 w 169544"/>
                <a:gd name="T27" fmla="*/ 26035 h 260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544" h="26035">
                  <a:moveTo>
                    <a:pt x="167897" y="0"/>
                  </a:moveTo>
                  <a:lnTo>
                    <a:pt x="1387" y="0"/>
                  </a:lnTo>
                  <a:lnTo>
                    <a:pt x="1387" y="19210"/>
                  </a:lnTo>
                  <a:lnTo>
                    <a:pt x="0" y="25613"/>
                  </a:lnTo>
                  <a:lnTo>
                    <a:pt x="169284" y="25613"/>
                  </a:lnTo>
                  <a:lnTo>
                    <a:pt x="169284" y="19210"/>
                  </a:lnTo>
                  <a:lnTo>
                    <a:pt x="167897" y="12806"/>
                  </a:lnTo>
                  <a:lnTo>
                    <a:pt x="167897" y="0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pic>
          <p:nvPicPr>
            <p:cNvPr id="8" name="object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826" y="4248532"/>
              <a:ext cx="104068" cy="138313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xtLst/>
          </p:spPr>
        </p:pic>
        <p:sp>
          <p:nvSpPr>
            <p:cNvPr id="9" name="object 28"/>
            <p:cNvSpPr>
              <a:spLocks noChangeArrowheads="1"/>
            </p:cNvSpPr>
            <p:nvPr/>
          </p:nvSpPr>
          <p:spPr bwMode="auto">
            <a:xfrm>
              <a:off x="2416937" y="4407337"/>
              <a:ext cx="347345" cy="320675"/>
            </a:xfrm>
            <a:custGeom>
              <a:avLst/>
              <a:gdLst>
                <a:gd name="T0" fmla="*/ 127355 w 347344"/>
                <a:gd name="T1" fmla="*/ 5721 h 320675"/>
                <a:gd name="T2" fmla="*/ 50820 w 347344"/>
                <a:gd name="T3" fmla="*/ 46905 h 320675"/>
                <a:gd name="T4" fmla="*/ 6199 w 347344"/>
                <a:gd name="T5" fmla="*/ 117544 h 320675"/>
                <a:gd name="T6" fmla="*/ 6199 w 347344"/>
                <a:gd name="T7" fmla="*/ 202626 h 320675"/>
                <a:gd name="T8" fmla="*/ 50820 w 347344"/>
                <a:gd name="T9" fmla="*/ 273265 h 320675"/>
                <a:gd name="T10" fmla="*/ 127355 w 347344"/>
                <a:gd name="T11" fmla="*/ 314449 h 320675"/>
                <a:gd name="T12" fmla="*/ 219563 w 347344"/>
                <a:gd name="T13" fmla="*/ 314449 h 320675"/>
                <a:gd name="T14" fmla="*/ 266694 w 347344"/>
                <a:gd name="T15" fmla="*/ 294237 h 320675"/>
                <a:gd name="T16" fmla="*/ 130280 w 347344"/>
                <a:gd name="T17" fmla="*/ 288233 h 320675"/>
                <a:gd name="T18" fmla="*/ 96907 w 347344"/>
                <a:gd name="T19" fmla="*/ 249733 h 320675"/>
                <a:gd name="T20" fmla="*/ 39718 w 347344"/>
                <a:gd name="T21" fmla="*/ 213669 h 320675"/>
                <a:gd name="T22" fmla="*/ 30149 w 347344"/>
                <a:gd name="T23" fmla="*/ 132627 h 320675"/>
                <a:gd name="T24" fmla="*/ 74929 w 347344"/>
                <a:gd name="T25" fmla="*/ 60192 h 320675"/>
                <a:gd name="T26" fmla="*/ 157406 w 347344"/>
                <a:gd name="T27" fmla="*/ 25910 h 320675"/>
                <a:gd name="T28" fmla="*/ 260991 w 347344"/>
                <a:gd name="T29" fmla="*/ 21866 h 320675"/>
                <a:gd name="T30" fmla="*/ 173447 w 347344"/>
                <a:gd name="T31" fmla="*/ 0 h 320675"/>
                <a:gd name="T32" fmla="*/ 181796 w 347344"/>
                <a:gd name="T33" fmla="*/ 199786 h 320675"/>
                <a:gd name="T34" fmla="*/ 233484 w 347344"/>
                <a:gd name="T35" fmla="*/ 222518 h 320675"/>
                <a:gd name="T36" fmla="*/ 258113 w 347344"/>
                <a:gd name="T37" fmla="*/ 270224 h 320675"/>
                <a:gd name="T38" fmla="*/ 173620 w 347344"/>
                <a:gd name="T39" fmla="*/ 294237 h 320675"/>
                <a:gd name="T40" fmla="*/ 296098 w 347344"/>
                <a:gd name="T41" fmla="*/ 273265 h 320675"/>
                <a:gd name="T42" fmla="*/ 281702 w 347344"/>
                <a:gd name="T43" fmla="*/ 249733 h 320675"/>
                <a:gd name="T44" fmla="*/ 258807 w 347344"/>
                <a:gd name="T45" fmla="*/ 209551 h 320675"/>
                <a:gd name="T46" fmla="*/ 175899 w 347344"/>
                <a:gd name="T47" fmla="*/ 75720 h 320675"/>
                <a:gd name="T48" fmla="*/ 127657 w 347344"/>
                <a:gd name="T49" fmla="*/ 92209 h 320675"/>
                <a:gd name="T50" fmla="*/ 107017 w 347344"/>
                <a:gd name="T51" fmla="*/ 134792 h 320675"/>
                <a:gd name="T52" fmla="*/ 124882 w 347344"/>
                <a:gd name="T53" fmla="*/ 179295 h 320675"/>
                <a:gd name="T54" fmla="*/ 106193 w 347344"/>
                <a:gd name="T55" fmla="*/ 193543 h 320675"/>
                <a:gd name="T56" fmla="*/ 74192 w 347344"/>
                <a:gd name="T57" fmla="*/ 227961 h 320675"/>
                <a:gd name="T58" fmla="*/ 96907 w 347344"/>
                <a:gd name="T59" fmla="*/ 249733 h 320675"/>
                <a:gd name="T60" fmla="*/ 120372 w 347344"/>
                <a:gd name="T61" fmla="*/ 217716 h 320675"/>
                <a:gd name="T62" fmla="*/ 181796 w 347344"/>
                <a:gd name="T63" fmla="*/ 199786 h 320675"/>
                <a:gd name="T64" fmla="*/ 240725 w 347344"/>
                <a:gd name="T65" fmla="*/ 193723 h 320675"/>
                <a:gd name="T66" fmla="*/ 225129 w 347344"/>
                <a:gd name="T67" fmla="*/ 174173 h 320675"/>
                <a:gd name="T68" fmla="*/ 158595 w 347344"/>
                <a:gd name="T69" fmla="*/ 171271 h 320675"/>
                <a:gd name="T70" fmla="*/ 137738 w 347344"/>
                <a:gd name="T71" fmla="*/ 152021 h 320675"/>
                <a:gd name="T72" fmla="*/ 137543 w 347344"/>
                <a:gd name="T73" fmla="*/ 124606 h 320675"/>
                <a:gd name="T74" fmla="*/ 158010 w 347344"/>
                <a:gd name="T75" fmla="*/ 105356 h 320675"/>
                <a:gd name="T76" fmla="*/ 227049 w 347344"/>
                <a:gd name="T77" fmla="*/ 102454 h 320675"/>
                <a:gd name="T78" fmla="*/ 200659 w 347344"/>
                <a:gd name="T79" fmla="*/ 80863 h 320675"/>
                <a:gd name="T80" fmla="*/ 266662 w 347344"/>
                <a:gd name="T81" fmla="*/ 25910 h 320675"/>
                <a:gd name="T82" fmla="*/ 201833 w 347344"/>
                <a:gd name="T83" fmla="*/ 27826 h 320675"/>
                <a:gd name="T84" fmla="*/ 280314 w 347344"/>
                <a:gd name="T85" fmla="*/ 69156 h 320675"/>
                <a:gd name="T86" fmla="*/ 318993 w 347344"/>
                <a:gd name="T87" fmla="*/ 159445 h 320675"/>
                <a:gd name="T88" fmla="*/ 281702 w 347344"/>
                <a:gd name="T89" fmla="*/ 249733 h 320675"/>
                <a:gd name="T90" fmla="*/ 323233 w 347344"/>
                <a:gd name="T91" fmla="*/ 240848 h 320675"/>
                <a:gd name="T92" fmla="*/ 346918 w 347344"/>
                <a:gd name="T93" fmla="*/ 160085 h 320675"/>
                <a:gd name="T94" fmla="*/ 323227 w 347344"/>
                <a:gd name="T95" fmla="*/ 79307 h 320675"/>
                <a:gd name="T96" fmla="*/ 266662 w 347344"/>
                <a:gd name="T97" fmla="*/ 25910 h 320675"/>
                <a:gd name="T98" fmla="*/ 173447 w 347344"/>
                <a:gd name="T99" fmla="*/ 102454 h 320675"/>
                <a:gd name="T100" fmla="*/ 200702 w 347344"/>
                <a:gd name="T101" fmla="*/ 112700 h 320675"/>
                <a:gd name="T102" fmla="*/ 212323 w 347344"/>
                <a:gd name="T103" fmla="*/ 138313 h 320675"/>
                <a:gd name="T104" fmla="*/ 201222 w 347344"/>
                <a:gd name="T105" fmla="*/ 163447 h 320675"/>
                <a:gd name="T106" fmla="*/ 173447 w 347344"/>
                <a:gd name="T107" fmla="*/ 174173 h 320675"/>
                <a:gd name="T108" fmla="*/ 234329 w 347344"/>
                <a:gd name="T109" fmla="*/ 162126 h 320675"/>
                <a:gd name="T110" fmla="*/ 235847 w 347344"/>
                <a:gd name="T111" fmla="*/ 115941 h 3206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7344"/>
                <a:gd name="T169" fmla="*/ 0 h 320675"/>
                <a:gd name="T170" fmla="*/ 347344 w 347344"/>
                <a:gd name="T171" fmla="*/ 320675 h 3206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7344" h="320675">
                  <a:moveTo>
                    <a:pt x="173447" y="0"/>
                  </a:moveTo>
                  <a:lnTo>
                    <a:pt x="127355" y="5721"/>
                  </a:lnTo>
                  <a:lnTo>
                    <a:pt x="85927" y="21866"/>
                  </a:lnTo>
                  <a:lnTo>
                    <a:pt x="50820" y="46905"/>
                  </a:lnTo>
                  <a:lnTo>
                    <a:pt x="23691" y="79307"/>
                  </a:lnTo>
                  <a:lnTo>
                    <a:pt x="6199" y="117544"/>
                  </a:lnTo>
                  <a:lnTo>
                    <a:pt x="0" y="160085"/>
                  </a:lnTo>
                  <a:lnTo>
                    <a:pt x="6199" y="202626"/>
                  </a:lnTo>
                  <a:lnTo>
                    <a:pt x="23691" y="240863"/>
                  </a:lnTo>
                  <a:lnTo>
                    <a:pt x="50820" y="273265"/>
                  </a:lnTo>
                  <a:lnTo>
                    <a:pt x="85927" y="298304"/>
                  </a:lnTo>
                  <a:lnTo>
                    <a:pt x="127355" y="314449"/>
                  </a:lnTo>
                  <a:lnTo>
                    <a:pt x="173447" y="320171"/>
                  </a:lnTo>
                  <a:lnTo>
                    <a:pt x="219539" y="314449"/>
                  </a:lnTo>
                  <a:lnTo>
                    <a:pt x="260967" y="298304"/>
                  </a:lnTo>
                  <a:lnTo>
                    <a:pt x="266670" y="294237"/>
                  </a:lnTo>
                  <a:lnTo>
                    <a:pt x="173620" y="294237"/>
                  </a:lnTo>
                  <a:lnTo>
                    <a:pt x="130280" y="288233"/>
                  </a:lnTo>
                  <a:lnTo>
                    <a:pt x="90192" y="270224"/>
                  </a:lnTo>
                  <a:lnTo>
                    <a:pt x="96907" y="249733"/>
                  </a:lnTo>
                  <a:lnTo>
                    <a:pt x="65216" y="249733"/>
                  </a:lnTo>
                  <a:lnTo>
                    <a:pt x="39718" y="213669"/>
                  </a:lnTo>
                  <a:lnTo>
                    <a:pt x="28073" y="173609"/>
                  </a:lnTo>
                  <a:lnTo>
                    <a:pt x="30149" y="132627"/>
                  </a:lnTo>
                  <a:lnTo>
                    <a:pt x="45812" y="93797"/>
                  </a:lnTo>
                  <a:lnTo>
                    <a:pt x="74929" y="60192"/>
                  </a:lnTo>
                  <a:lnTo>
                    <a:pt x="114003" y="36658"/>
                  </a:lnTo>
                  <a:lnTo>
                    <a:pt x="157406" y="25910"/>
                  </a:lnTo>
                  <a:lnTo>
                    <a:pt x="266638" y="25910"/>
                  </a:lnTo>
                  <a:lnTo>
                    <a:pt x="260967" y="21866"/>
                  </a:lnTo>
                  <a:lnTo>
                    <a:pt x="219539" y="5721"/>
                  </a:lnTo>
                  <a:lnTo>
                    <a:pt x="173447" y="0"/>
                  </a:lnTo>
                  <a:close/>
                </a:path>
                <a:path w="347344" h="320675">
                  <a:moveTo>
                    <a:pt x="247627" y="199786"/>
                  </a:moveTo>
                  <a:lnTo>
                    <a:pt x="181772" y="199786"/>
                  </a:lnTo>
                  <a:lnTo>
                    <a:pt x="210088" y="207190"/>
                  </a:lnTo>
                  <a:lnTo>
                    <a:pt x="233460" y="222518"/>
                  </a:lnTo>
                  <a:lnTo>
                    <a:pt x="250067" y="244090"/>
                  </a:lnTo>
                  <a:lnTo>
                    <a:pt x="258089" y="270224"/>
                  </a:lnTo>
                  <a:lnTo>
                    <a:pt x="217221" y="288233"/>
                  </a:lnTo>
                  <a:lnTo>
                    <a:pt x="173620" y="294237"/>
                  </a:lnTo>
                  <a:lnTo>
                    <a:pt x="266670" y="294237"/>
                  </a:lnTo>
                  <a:lnTo>
                    <a:pt x="296074" y="273265"/>
                  </a:lnTo>
                  <a:lnTo>
                    <a:pt x="315776" y="249733"/>
                  </a:lnTo>
                  <a:lnTo>
                    <a:pt x="281678" y="249733"/>
                  </a:lnTo>
                  <a:lnTo>
                    <a:pt x="272702" y="228502"/>
                  </a:lnTo>
                  <a:lnTo>
                    <a:pt x="258783" y="209551"/>
                  </a:lnTo>
                  <a:lnTo>
                    <a:pt x="247627" y="199786"/>
                  </a:lnTo>
                  <a:close/>
                </a:path>
                <a:path w="347344" h="320675">
                  <a:moveTo>
                    <a:pt x="175875" y="75720"/>
                  </a:moveTo>
                  <a:lnTo>
                    <a:pt x="150595" y="79462"/>
                  </a:lnTo>
                  <a:lnTo>
                    <a:pt x="127657" y="92209"/>
                  </a:lnTo>
                  <a:lnTo>
                    <a:pt x="112588" y="111939"/>
                  </a:lnTo>
                  <a:lnTo>
                    <a:pt x="107017" y="134792"/>
                  </a:lnTo>
                  <a:lnTo>
                    <a:pt x="111071" y="158124"/>
                  </a:lnTo>
                  <a:lnTo>
                    <a:pt x="124882" y="179295"/>
                  </a:lnTo>
                  <a:lnTo>
                    <a:pt x="127657" y="181857"/>
                  </a:lnTo>
                  <a:lnTo>
                    <a:pt x="106193" y="193543"/>
                  </a:lnTo>
                  <a:lnTo>
                    <a:pt x="88111" y="209071"/>
                  </a:lnTo>
                  <a:lnTo>
                    <a:pt x="74192" y="227961"/>
                  </a:lnTo>
                  <a:lnTo>
                    <a:pt x="65216" y="249733"/>
                  </a:lnTo>
                  <a:lnTo>
                    <a:pt x="96907" y="249733"/>
                  </a:lnTo>
                  <a:lnTo>
                    <a:pt x="99818" y="240848"/>
                  </a:lnTo>
                  <a:lnTo>
                    <a:pt x="120372" y="217716"/>
                  </a:lnTo>
                  <a:lnTo>
                    <a:pt x="148731" y="203228"/>
                  </a:lnTo>
                  <a:lnTo>
                    <a:pt x="181772" y="199786"/>
                  </a:lnTo>
                  <a:lnTo>
                    <a:pt x="247627" y="199786"/>
                  </a:lnTo>
                  <a:lnTo>
                    <a:pt x="240701" y="193723"/>
                  </a:lnTo>
                  <a:lnTo>
                    <a:pt x="219237" y="181857"/>
                  </a:lnTo>
                  <a:lnTo>
                    <a:pt x="225105" y="174173"/>
                  </a:lnTo>
                  <a:lnTo>
                    <a:pt x="173447" y="174173"/>
                  </a:lnTo>
                  <a:lnTo>
                    <a:pt x="158595" y="171271"/>
                  </a:lnTo>
                  <a:lnTo>
                    <a:pt x="146216" y="163447"/>
                  </a:lnTo>
                  <a:lnTo>
                    <a:pt x="137738" y="152021"/>
                  </a:lnTo>
                  <a:lnTo>
                    <a:pt x="134595" y="138313"/>
                  </a:lnTo>
                  <a:lnTo>
                    <a:pt x="137543" y="124606"/>
                  </a:lnTo>
                  <a:lnTo>
                    <a:pt x="145695" y="113180"/>
                  </a:lnTo>
                  <a:lnTo>
                    <a:pt x="158010" y="105356"/>
                  </a:lnTo>
                  <a:lnTo>
                    <a:pt x="173447" y="102454"/>
                  </a:lnTo>
                  <a:lnTo>
                    <a:pt x="227025" y="102454"/>
                  </a:lnTo>
                  <a:lnTo>
                    <a:pt x="222012" y="94770"/>
                  </a:lnTo>
                  <a:lnTo>
                    <a:pt x="200635" y="80863"/>
                  </a:lnTo>
                  <a:lnTo>
                    <a:pt x="175875" y="75720"/>
                  </a:lnTo>
                  <a:close/>
                </a:path>
                <a:path w="347344" h="320675">
                  <a:moveTo>
                    <a:pt x="266638" y="25910"/>
                  </a:moveTo>
                  <a:lnTo>
                    <a:pt x="157406" y="25910"/>
                  </a:lnTo>
                  <a:lnTo>
                    <a:pt x="201809" y="27826"/>
                  </a:lnTo>
                  <a:lnTo>
                    <a:pt x="243880" y="42283"/>
                  </a:lnTo>
                  <a:lnTo>
                    <a:pt x="280290" y="69156"/>
                  </a:lnTo>
                  <a:lnTo>
                    <a:pt x="309191" y="111779"/>
                  </a:lnTo>
                  <a:lnTo>
                    <a:pt x="318969" y="159445"/>
                  </a:lnTo>
                  <a:lnTo>
                    <a:pt x="309755" y="207110"/>
                  </a:lnTo>
                  <a:lnTo>
                    <a:pt x="281678" y="249733"/>
                  </a:lnTo>
                  <a:lnTo>
                    <a:pt x="315776" y="249733"/>
                  </a:lnTo>
                  <a:lnTo>
                    <a:pt x="323209" y="240848"/>
                  </a:lnTo>
                  <a:lnTo>
                    <a:pt x="340695" y="202626"/>
                  </a:lnTo>
                  <a:lnTo>
                    <a:pt x="346894" y="160085"/>
                  </a:lnTo>
                  <a:lnTo>
                    <a:pt x="340695" y="117544"/>
                  </a:lnTo>
                  <a:lnTo>
                    <a:pt x="323203" y="79307"/>
                  </a:lnTo>
                  <a:lnTo>
                    <a:pt x="296074" y="46905"/>
                  </a:lnTo>
                  <a:lnTo>
                    <a:pt x="266638" y="25910"/>
                  </a:lnTo>
                  <a:close/>
                </a:path>
                <a:path w="347344" h="320675">
                  <a:moveTo>
                    <a:pt x="227025" y="102454"/>
                  </a:moveTo>
                  <a:lnTo>
                    <a:pt x="173447" y="102454"/>
                  </a:lnTo>
                  <a:lnTo>
                    <a:pt x="188298" y="105176"/>
                  </a:lnTo>
                  <a:lnTo>
                    <a:pt x="200678" y="112700"/>
                  </a:lnTo>
                  <a:lnTo>
                    <a:pt x="209155" y="124066"/>
                  </a:lnTo>
                  <a:lnTo>
                    <a:pt x="212299" y="138313"/>
                  </a:lnTo>
                  <a:lnTo>
                    <a:pt x="209350" y="152021"/>
                  </a:lnTo>
                  <a:lnTo>
                    <a:pt x="201198" y="163447"/>
                  </a:lnTo>
                  <a:lnTo>
                    <a:pt x="188884" y="171271"/>
                  </a:lnTo>
                  <a:lnTo>
                    <a:pt x="173447" y="174173"/>
                  </a:lnTo>
                  <a:lnTo>
                    <a:pt x="225105" y="174173"/>
                  </a:lnTo>
                  <a:lnTo>
                    <a:pt x="234305" y="162126"/>
                  </a:lnTo>
                  <a:lnTo>
                    <a:pt x="239877" y="139274"/>
                  </a:lnTo>
                  <a:lnTo>
                    <a:pt x="235823" y="115941"/>
                  </a:lnTo>
                  <a:lnTo>
                    <a:pt x="227025" y="102454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pic>
          <p:nvPicPr>
            <p:cNvPr id="10" name="object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658" y="4248532"/>
              <a:ext cx="106843" cy="143436"/>
            </a:xfrm>
            <a:prstGeom prst="rect">
              <a:avLst/>
            </a:pr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xtLst/>
          </p:spPr>
        </p:pic>
        <p:sp>
          <p:nvSpPr>
            <p:cNvPr id="11" name="object 30"/>
            <p:cNvSpPr>
              <a:spLocks noChangeArrowheads="1"/>
            </p:cNvSpPr>
            <p:nvPr/>
          </p:nvSpPr>
          <p:spPr bwMode="auto">
            <a:xfrm>
              <a:off x="2666695" y="3856646"/>
              <a:ext cx="694055" cy="871219"/>
            </a:xfrm>
            <a:custGeom>
              <a:avLst/>
              <a:gdLst>
                <a:gd name="T0" fmla="*/ 402766 w 694054"/>
                <a:gd name="T1" fmla="*/ 102781 h 871220"/>
                <a:gd name="T2" fmla="*/ 349693 w 694054"/>
                <a:gd name="T3" fmla="*/ 318897 h 871220"/>
                <a:gd name="T4" fmla="*/ 324688 w 694054"/>
                <a:gd name="T5" fmla="*/ 338099 h 871220"/>
                <a:gd name="T6" fmla="*/ 147040 w 694054"/>
                <a:gd name="T7" fmla="*/ 359613 h 871220"/>
                <a:gd name="T8" fmla="*/ 143090 w 694054"/>
                <a:gd name="T9" fmla="*/ 268782 h 871220"/>
                <a:gd name="T10" fmla="*/ 292773 w 694054"/>
                <a:gd name="T11" fmla="*/ 274066 h 871220"/>
                <a:gd name="T12" fmla="*/ 320014 w 694054"/>
                <a:gd name="T13" fmla="*/ 262064 h 871220"/>
                <a:gd name="T14" fmla="*/ 274485 w 694054"/>
                <a:gd name="T15" fmla="*/ 218998 h 871220"/>
                <a:gd name="T16" fmla="*/ 277520 w 694054"/>
                <a:gd name="T17" fmla="*/ 124231 h 871220"/>
                <a:gd name="T18" fmla="*/ 263664 w 694054"/>
                <a:gd name="T19" fmla="*/ 189280 h 871220"/>
                <a:gd name="T20" fmla="*/ 194538 w 694054"/>
                <a:gd name="T21" fmla="*/ 215176 h 871220"/>
                <a:gd name="T22" fmla="*/ 166484 w 694054"/>
                <a:gd name="T23" fmla="*/ 151384 h 871220"/>
                <a:gd name="T24" fmla="*/ 235610 w 694054"/>
                <a:gd name="T25" fmla="*/ 125488 h 871220"/>
                <a:gd name="T26" fmla="*/ 267804 w 694054"/>
                <a:gd name="T27" fmla="*/ 116789 h 871220"/>
                <a:gd name="T28" fmla="*/ 165125 w 694054"/>
                <a:gd name="T29" fmla="*/ 113982 h 871220"/>
                <a:gd name="T30" fmla="*/ 152628 w 694054"/>
                <a:gd name="T31" fmla="*/ 217716 h 871220"/>
                <a:gd name="T32" fmla="*/ 133946 w 694054"/>
                <a:gd name="T33" fmla="*/ 242887 h 871220"/>
                <a:gd name="T34" fmla="*/ 50533 w 694054"/>
                <a:gd name="T35" fmla="*/ 281825 h 871220"/>
                <a:gd name="T36" fmla="*/ 53301 w 694054"/>
                <a:gd name="T37" fmla="*/ 110807 h 871220"/>
                <a:gd name="T38" fmla="*/ 218198 w 694054"/>
                <a:gd name="T39" fmla="*/ 25298 h 871220"/>
                <a:gd name="T40" fmla="*/ 379182 w 694054"/>
                <a:gd name="T41" fmla="*/ 114452 h 871220"/>
                <a:gd name="T42" fmla="*/ 383094 w 694054"/>
                <a:gd name="T43" fmla="*/ 74142 h 871220"/>
                <a:gd name="T44" fmla="*/ 264566 w 694054"/>
                <a:gd name="T45" fmla="*/ 5219 h 871220"/>
                <a:gd name="T46" fmla="*/ 80327 w 694054"/>
                <a:gd name="T47" fmla="*/ 43446 h 871220"/>
                <a:gd name="T48" fmla="*/ 0 w 694054"/>
                <a:gd name="T49" fmla="*/ 198513 h 871220"/>
                <a:gd name="T50" fmla="*/ 80327 w 694054"/>
                <a:gd name="T51" fmla="*/ 353568 h 871220"/>
                <a:gd name="T52" fmla="*/ 264566 w 694054"/>
                <a:gd name="T53" fmla="*/ 391795 h 871220"/>
                <a:gd name="T54" fmla="*/ 383094 w 694054"/>
                <a:gd name="T55" fmla="*/ 322872 h 871220"/>
                <a:gd name="T56" fmla="*/ 430173 w 694054"/>
                <a:gd name="T57" fmla="*/ 198513 h 871220"/>
                <a:gd name="T58" fmla="*/ 665885 w 694054"/>
                <a:gd name="T59" fmla="*/ 624917 h 871220"/>
                <a:gd name="T60" fmla="*/ 619618 w 694054"/>
                <a:gd name="T61" fmla="*/ 779171 h 871220"/>
                <a:gd name="T62" fmla="*/ 564145 w 694054"/>
                <a:gd name="T63" fmla="*/ 838912 h 871220"/>
                <a:gd name="T64" fmla="*/ 443825 w 694054"/>
                <a:gd name="T65" fmla="*/ 800406 h 871220"/>
                <a:gd name="T66" fmla="*/ 528686 w 694054"/>
                <a:gd name="T67" fmla="*/ 750457 h 871220"/>
                <a:gd name="T68" fmla="*/ 605013 w 694054"/>
                <a:gd name="T69" fmla="*/ 820891 h 871220"/>
                <a:gd name="T70" fmla="*/ 566151 w 694054"/>
                <a:gd name="T71" fmla="*/ 732524 h 871220"/>
                <a:gd name="T72" fmla="*/ 582738 w 694054"/>
                <a:gd name="T73" fmla="*/ 666611 h 871220"/>
                <a:gd name="T74" fmla="*/ 559217 w 694054"/>
                <a:gd name="T75" fmla="*/ 688989 h 871220"/>
                <a:gd name="T76" fmla="*/ 520368 w 694054"/>
                <a:gd name="T77" fmla="*/ 724841 h 871220"/>
                <a:gd name="T78" fmla="*/ 481519 w 694054"/>
                <a:gd name="T79" fmla="*/ 688989 h 871220"/>
                <a:gd name="T80" fmla="*/ 520368 w 694054"/>
                <a:gd name="T81" fmla="*/ 653124 h 871220"/>
                <a:gd name="T82" fmla="*/ 559217 w 694054"/>
                <a:gd name="T83" fmla="*/ 688989 h 871220"/>
                <a:gd name="T84" fmla="*/ 497508 w 694054"/>
                <a:gd name="T85" fmla="*/ 630137 h 871220"/>
                <a:gd name="T86" fmla="*/ 457795 w 694054"/>
                <a:gd name="T87" fmla="*/ 708801 h 871220"/>
                <a:gd name="T88" fmla="*/ 435024 w 694054"/>
                <a:gd name="T89" fmla="*/ 759740 h 871220"/>
                <a:gd name="T90" fmla="*/ 374991 w 694054"/>
                <a:gd name="T91" fmla="*/ 724282 h 871220"/>
                <a:gd name="T92" fmla="*/ 460919 w 694054"/>
                <a:gd name="T93" fmla="*/ 587325 h 871220"/>
                <a:gd name="T94" fmla="*/ 627213 w 694054"/>
                <a:gd name="T95" fmla="*/ 619824 h 871220"/>
                <a:gd name="T96" fmla="*/ 613561 w 694054"/>
                <a:gd name="T97" fmla="*/ 576581 h 871220"/>
                <a:gd name="T98" fmla="*/ 432840 w 694054"/>
                <a:gd name="T99" fmla="*/ 572542 h 871220"/>
                <a:gd name="T100" fmla="*/ 346900 w 694054"/>
                <a:gd name="T101" fmla="*/ 710756 h 871220"/>
                <a:gd name="T102" fmla="*/ 432840 w 694054"/>
                <a:gd name="T103" fmla="*/ 848971 h 871220"/>
                <a:gd name="T104" fmla="*/ 607884 w 694054"/>
                <a:gd name="T105" fmla="*/ 848971 h 871220"/>
                <a:gd name="T106" fmla="*/ 693812 w 694054"/>
                <a:gd name="T107" fmla="*/ 710756 h 871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94054"/>
                <a:gd name="T163" fmla="*/ 0 h 871220"/>
                <a:gd name="T164" fmla="*/ 694054 w 694054"/>
                <a:gd name="T165" fmla="*/ 871220 h 871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94054" h="871220">
                  <a:moveTo>
                    <a:pt x="430149" y="198513"/>
                  </a:moveTo>
                  <a:lnTo>
                    <a:pt x="424497" y="152831"/>
                  </a:lnTo>
                  <a:lnTo>
                    <a:pt x="408381" y="110985"/>
                  </a:lnTo>
                  <a:lnTo>
                    <a:pt x="402742" y="102781"/>
                  </a:lnTo>
                  <a:lnTo>
                    <a:pt x="402742" y="198513"/>
                  </a:lnTo>
                  <a:lnTo>
                    <a:pt x="396849" y="241668"/>
                  </a:lnTo>
                  <a:lnTo>
                    <a:pt x="379158" y="282562"/>
                  </a:lnTo>
                  <a:lnTo>
                    <a:pt x="349669" y="318897"/>
                  </a:lnTo>
                  <a:lnTo>
                    <a:pt x="349669" y="316331"/>
                  </a:lnTo>
                  <a:lnTo>
                    <a:pt x="338416" y="287210"/>
                  </a:lnTo>
                  <a:lnTo>
                    <a:pt x="324688" y="268452"/>
                  </a:lnTo>
                  <a:lnTo>
                    <a:pt x="324688" y="338099"/>
                  </a:lnTo>
                  <a:lnTo>
                    <a:pt x="283108" y="359613"/>
                  </a:lnTo>
                  <a:lnTo>
                    <a:pt x="238125" y="370370"/>
                  </a:lnTo>
                  <a:lnTo>
                    <a:pt x="192024" y="370370"/>
                  </a:lnTo>
                  <a:lnTo>
                    <a:pt x="147040" y="359613"/>
                  </a:lnTo>
                  <a:lnTo>
                    <a:pt x="105460" y="338099"/>
                  </a:lnTo>
                  <a:lnTo>
                    <a:pt x="111175" y="318897"/>
                  </a:lnTo>
                  <a:lnTo>
                    <a:pt x="117055" y="299186"/>
                  </a:lnTo>
                  <a:lnTo>
                    <a:pt x="143090" y="268782"/>
                  </a:lnTo>
                  <a:lnTo>
                    <a:pt x="179793" y="249669"/>
                  </a:lnTo>
                  <a:lnTo>
                    <a:pt x="223405" y="244614"/>
                  </a:lnTo>
                  <a:lnTo>
                    <a:pt x="261467" y="253822"/>
                  </a:lnTo>
                  <a:lnTo>
                    <a:pt x="292773" y="274066"/>
                  </a:lnTo>
                  <a:lnTo>
                    <a:pt x="314718" y="302958"/>
                  </a:lnTo>
                  <a:lnTo>
                    <a:pt x="324688" y="338099"/>
                  </a:lnTo>
                  <a:lnTo>
                    <a:pt x="324688" y="268452"/>
                  </a:lnTo>
                  <a:lnTo>
                    <a:pt x="320014" y="262064"/>
                  </a:lnTo>
                  <a:lnTo>
                    <a:pt x="298843" y="244614"/>
                  </a:lnTo>
                  <a:lnTo>
                    <a:pt x="295617" y="241947"/>
                  </a:lnTo>
                  <a:lnTo>
                    <a:pt x="266420" y="227965"/>
                  </a:lnTo>
                  <a:lnTo>
                    <a:pt x="274485" y="218998"/>
                  </a:lnTo>
                  <a:lnTo>
                    <a:pt x="286689" y="205447"/>
                  </a:lnTo>
                  <a:lnTo>
                    <a:pt x="295376" y="178498"/>
                  </a:lnTo>
                  <a:lnTo>
                    <a:pt x="292366" y="150342"/>
                  </a:lnTo>
                  <a:lnTo>
                    <a:pt x="277520" y="124231"/>
                  </a:lnTo>
                  <a:lnTo>
                    <a:pt x="274180" y="121666"/>
                  </a:lnTo>
                  <a:lnTo>
                    <a:pt x="267804" y="116789"/>
                  </a:lnTo>
                  <a:lnTo>
                    <a:pt x="267804" y="170332"/>
                  </a:lnTo>
                  <a:lnTo>
                    <a:pt x="263664" y="189280"/>
                  </a:lnTo>
                  <a:lnTo>
                    <a:pt x="252361" y="204749"/>
                  </a:lnTo>
                  <a:lnTo>
                    <a:pt x="235610" y="215176"/>
                  </a:lnTo>
                  <a:lnTo>
                    <a:pt x="215074" y="218998"/>
                  </a:lnTo>
                  <a:lnTo>
                    <a:pt x="194538" y="215176"/>
                  </a:lnTo>
                  <a:lnTo>
                    <a:pt x="177787" y="204749"/>
                  </a:lnTo>
                  <a:lnTo>
                    <a:pt x="166484" y="189280"/>
                  </a:lnTo>
                  <a:lnTo>
                    <a:pt x="162344" y="170332"/>
                  </a:lnTo>
                  <a:lnTo>
                    <a:pt x="166484" y="151384"/>
                  </a:lnTo>
                  <a:lnTo>
                    <a:pt x="177787" y="135915"/>
                  </a:lnTo>
                  <a:lnTo>
                    <a:pt x="194538" y="125488"/>
                  </a:lnTo>
                  <a:lnTo>
                    <a:pt x="215074" y="121666"/>
                  </a:lnTo>
                  <a:lnTo>
                    <a:pt x="235610" y="125488"/>
                  </a:lnTo>
                  <a:lnTo>
                    <a:pt x="252361" y="135915"/>
                  </a:lnTo>
                  <a:lnTo>
                    <a:pt x="263664" y="151384"/>
                  </a:lnTo>
                  <a:lnTo>
                    <a:pt x="267804" y="170332"/>
                  </a:lnTo>
                  <a:lnTo>
                    <a:pt x="267804" y="116789"/>
                  </a:lnTo>
                  <a:lnTo>
                    <a:pt x="253123" y="105524"/>
                  </a:lnTo>
                  <a:lnTo>
                    <a:pt x="223926" y="97497"/>
                  </a:lnTo>
                  <a:lnTo>
                    <a:pt x="193421" y="100279"/>
                  </a:lnTo>
                  <a:lnTo>
                    <a:pt x="165125" y="113982"/>
                  </a:lnTo>
                  <a:lnTo>
                    <a:pt x="144627" y="136499"/>
                  </a:lnTo>
                  <a:lnTo>
                    <a:pt x="135458" y="163449"/>
                  </a:lnTo>
                  <a:lnTo>
                    <a:pt x="137998" y="191604"/>
                  </a:lnTo>
                  <a:lnTo>
                    <a:pt x="152628" y="217716"/>
                  </a:lnTo>
                  <a:lnTo>
                    <a:pt x="155409" y="221564"/>
                  </a:lnTo>
                  <a:lnTo>
                    <a:pt x="159575" y="225399"/>
                  </a:lnTo>
                  <a:lnTo>
                    <a:pt x="163728" y="227965"/>
                  </a:lnTo>
                  <a:lnTo>
                    <a:pt x="133946" y="242887"/>
                  </a:lnTo>
                  <a:lnTo>
                    <a:pt x="109613" y="263817"/>
                  </a:lnTo>
                  <a:lnTo>
                    <a:pt x="91541" y="289560"/>
                  </a:lnTo>
                  <a:lnTo>
                    <a:pt x="80479" y="318897"/>
                  </a:lnTo>
                  <a:lnTo>
                    <a:pt x="50533" y="281825"/>
                  </a:lnTo>
                  <a:lnTo>
                    <a:pt x="32842" y="240106"/>
                  </a:lnTo>
                  <a:lnTo>
                    <a:pt x="27406" y="196100"/>
                  </a:lnTo>
                  <a:lnTo>
                    <a:pt x="34226" y="152209"/>
                  </a:lnTo>
                  <a:lnTo>
                    <a:pt x="53301" y="110807"/>
                  </a:lnTo>
                  <a:lnTo>
                    <a:pt x="84645" y="74282"/>
                  </a:lnTo>
                  <a:lnTo>
                    <a:pt x="125285" y="46634"/>
                  </a:lnTo>
                  <a:lnTo>
                    <a:pt x="170624" y="30314"/>
                  </a:lnTo>
                  <a:lnTo>
                    <a:pt x="218198" y="25298"/>
                  </a:lnTo>
                  <a:lnTo>
                    <a:pt x="265544" y="31597"/>
                  </a:lnTo>
                  <a:lnTo>
                    <a:pt x="310184" y="49199"/>
                  </a:lnTo>
                  <a:lnTo>
                    <a:pt x="349669" y="78117"/>
                  </a:lnTo>
                  <a:lnTo>
                    <a:pt x="379158" y="114452"/>
                  </a:lnTo>
                  <a:lnTo>
                    <a:pt x="396849" y="155346"/>
                  </a:lnTo>
                  <a:lnTo>
                    <a:pt x="402742" y="198513"/>
                  </a:lnTo>
                  <a:lnTo>
                    <a:pt x="402742" y="102781"/>
                  </a:lnTo>
                  <a:lnTo>
                    <a:pt x="383070" y="74142"/>
                  </a:lnTo>
                  <a:lnTo>
                    <a:pt x="349821" y="43446"/>
                  </a:lnTo>
                  <a:lnTo>
                    <a:pt x="318795" y="25298"/>
                  </a:lnTo>
                  <a:lnTo>
                    <a:pt x="309905" y="20091"/>
                  </a:lnTo>
                  <a:lnTo>
                    <a:pt x="264566" y="5219"/>
                  </a:lnTo>
                  <a:lnTo>
                    <a:pt x="215074" y="0"/>
                  </a:lnTo>
                  <a:lnTo>
                    <a:pt x="165582" y="5219"/>
                  </a:lnTo>
                  <a:lnTo>
                    <a:pt x="120256" y="20091"/>
                  </a:lnTo>
                  <a:lnTo>
                    <a:pt x="80327" y="43446"/>
                  </a:lnTo>
                  <a:lnTo>
                    <a:pt x="47078" y="74142"/>
                  </a:lnTo>
                  <a:lnTo>
                    <a:pt x="21767" y="110985"/>
                  </a:lnTo>
                  <a:lnTo>
                    <a:pt x="5651" y="152831"/>
                  </a:lnTo>
                  <a:lnTo>
                    <a:pt x="0" y="198513"/>
                  </a:lnTo>
                  <a:lnTo>
                    <a:pt x="5651" y="244182"/>
                  </a:lnTo>
                  <a:lnTo>
                    <a:pt x="21767" y="286029"/>
                  </a:lnTo>
                  <a:lnTo>
                    <a:pt x="47078" y="322872"/>
                  </a:lnTo>
                  <a:lnTo>
                    <a:pt x="80327" y="353568"/>
                  </a:lnTo>
                  <a:lnTo>
                    <a:pt x="120256" y="376923"/>
                  </a:lnTo>
                  <a:lnTo>
                    <a:pt x="165582" y="391795"/>
                  </a:lnTo>
                  <a:lnTo>
                    <a:pt x="215074" y="397014"/>
                  </a:lnTo>
                  <a:lnTo>
                    <a:pt x="264566" y="391795"/>
                  </a:lnTo>
                  <a:lnTo>
                    <a:pt x="309905" y="376923"/>
                  </a:lnTo>
                  <a:lnTo>
                    <a:pt x="321094" y="370370"/>
                  </a:lnTo>
                  <a:lnTo>
                    <a:pt x="349821" y="353568"/>
                  </a:lnTo>
                  <a:lnTo>
                    <a:pt x="383070" y="322872"/>
                  </a:lnTo>
                  <a:lnTo>
                    <a:pt x="385813" y="318897"/>
                  </a:lnTo>
                  <a:lnTo>
                    <a:pt x="408381" y="286029"/>
                  </a:lnTo>
                  <a:lnTo>
                    <a:pt x="424497" y="244182"/>
                  </a:lnTo>
                  <a:lnTo>
                    <a:pt x="430149" y="198513"/>
                  </a:lnTo>
                  <a:close/>
                </a:path>
                <a:path w="694054" h="871220">
                  <a:moveTo>
                    <a:pt x="693788" y="710780"/>
                  </a:moveTo>
                  <a:lnTo>
                    <a:pt x="687590" y="668235"/>
                  </a:lnTo>
                  <a:lnTo>
                    <a:pt x="670102" y="630008"/>
                  </a:lnTo>
                  <a:lnTo>
                    <a:pt x="665861" y="624941"/>
                  </a:lnTo>
                  <a:lnTo>
                    <a:pt x="665861" y="710145"/>
                  </a:lnTo>
                  <a:lnTo>
                    <a:pt x="656653" y="757809"/>
                  </a:lnTo>
                  <a:lnTo>
                    <a:pt x="628573" y="800430"/>
                  </a:lnTo>
                  <a:lnTo>
                    <a:pt x="619594" y="779195"/>
                  </a:lnTo>
                  <a:lnTo>
                    <a:pt x="605675" y="760247"/>
                  </a:lnTo>
                  <a:lnTo>
                    <a:pt x="604989" y="759650"/>
                  </a:lnTo>
                  <a:lnTo>
                    <a:pt x="604989" y="820915"/>
                  </a:lnTo>
                  <a:lnTo>
                    <a:pt x="564121" y="838936"/>
                  </a:lnTo>
                  <a:lnTo>
                    <a:pt x="520509" y="844931"/>
                  </a:lnTo>
                  <a:lnTo>
                    <a:pt x="477177" y="838936"/>
                  </a:lnTo>
                  <a:lnTo>
                    <a:pt x="437083" y="820915"/>
                  </a:lnTo>
                  <a:lnTo>
                    <a:pt x="443801" y="800430"/>
                  </a:lnTo>
                  <a:lnTo>
                    <a:pt x="446709" y="791540"/>
                  </a:lnTo>
                  <a:lnTo>
                    <a:pt x="467271" y="768413"/>
                  </a:lnTo>
                  <a:lnTo>
                    <a:pt x="495630" y="753922"/>
                  </a:lnTo>
                  <a:lnTo>
                    <a:pt x="528662" y="750481"/>
                  </a:lnTo>
                  <a:lnTo>
                    <a:pt x="556983" y="757885"/>
                  </a:lnTo>
                  <a:lnTo>
                    <a:pt x="580351" y="773214"/>
                  </a:lnTo>
                  <a:lnTo>
                    <a:pt x="596963" y="794791"/>
                  </a:lnTo>
                  <a:lnTo>
                    <a:pt x="604989" y="820915"/>
                  </a:lnTo>
                  <a:lnTo>
                    <a:pt x="604989" y="759650"/>
                  </a:lnTo>
                  <a:lnTo>
                    <a:pt x="594525" y="750481"/>
                  </a:lnTo>
                  <a:lnTo>
                    <a:pt x="587590" y="744423"/>
                  </a:lnTo>
                  <a:lnTo>
                    <a:pt x="566127" y="732548"/>
                  </a:lnTo>
                  <a:lnTo>
                    <a:pt x="571995" y="724865"/>
                  </a:lnTo>
                  <a:lnTo>
                    <a:pt x="581202" y="712825"/>
                  </a:lnTo>
                  <a:lnTo>
                    <a:pt x="586778" y="689965"/>
                  </a:lnTo>
                  <a:lnTo>
                    <a:pt x="582714" y="666635"/>
                  </a:lnTo>
                  <a:lnTo>
                    <a:pt x="573925" y="653148"/>
                  </a:lnTo>
                  <a:lnTo>
                    <a:pt x="568909" y="645464"/>
                  </a:lnTo>
                  <a:lnTo>
                    <a:pt x="559193" y="639152"/>
                  </a:lnTo>
                  <a:lnTo>
                    <a:pt x="559193" y="689013"/>
                  </a:lnTo>
                  <a:lnTo>
                    <a:pt x="556247" y="702716"/>
                  </a:lnTo>
                  <a:lnTo>
                    <a:pt x="548093" y="714146"/>
                  </a:lnTo>
                  <a:lnTo>
                    <a:pt x="535774" y="721969"/>
                  </a:lnTo>
                  <a:lnTo>
                    <a:pt x="520344" y="724865"/>
                  </a:lnTo>
                  <a:lnTo>
                    <a:pt x="505485" y="721969"/>
                  </a:lnTo>
                  <a:lnTo>
                    <a:pt x="493115" y="714146"/>
                  </a:lnTo>
                  <a:lnTo>
                    <a:pt x="484632" y="702716"/>
                  </a:lnTo>
                  <a:lnTo>
                    <a:pt x="481495" y="689013"/>
                  </a:lnTo>
                  <a:lnTo>
                    <a:pt x="484441" y="675297"/>
                  </a:lnTo>
                  <a:lnTo>
                    <a:pt x="492594" y="663879"/>
                  </a:lnTo>
                  <a:lnTo>
                    <a:pt x="504901" y="656056"/>
                  </a:lnTo>
                  <a:lnTo>
                    <a:pt x="520344" y="653148"/>
                  </a:lnTo>
                  <a:lnTo>
                    <a:pt x="535190" y="655878"/>
                  </a:lnTo>
                  <a:lnTo>
                    <a:pt x="547573" y="663397"/>
                  </a:lnTo>
                  <a:lnTo>
                    <a:pt x="556056" y="674763"/>
                  </a:lnTo>
                  <a:lnTo>
                    <a:pt x="559193" y="689013"/>
                  </a:lnTo>
                  <a:lnTo>
                    <a:pt x="559193" y="639152"/>
                  </a:lnTo>
                  <a:lnTo>
                    <a:pt x="547535" y="631558"/>
                  </a:lnTo>
                  <a:lnTo>
                    <a:pt x="522770" y="626414"/>
                  </a:lnTo>
                  <a:lnTo>
                    <a:pt x="497484" y="630161"/>
                  </a:lnTo>
                  <a:lnTo>
                    <a:pt x="474548" y="642899"/>
                  </a:lnTo>
                  <a:lnTo>
                    <a:pt x="458901" y="662635"/>
                  </a:lnTo>
                  <a:lnTo>
                    <a:pt x="453390" y="685482"/>
                  </a:lnTo>
                  <a:lnTo>
                    <a:pt x="457771" y="708825"/>
                  </a:lnTo>
                  <a:lnTo>
                    <a:pt x="471779" y="729996"/>
                  </a:lnTo>
                  <a:lnTo>
                    <a:pt x="474548" y="732548"/>
                  </a:lnTo>
                  <a:lnTo>
                    <a:pt x="453085" y="744245"/>
                  </a:lnTo>
                  <a:lnTo>
                    <a:pt x="435000" y="759764"/>
                  </a:lnTo>
                  <a:lnTo>
                    <a:pt x="421081" y="778662"/>
                  </a:lnTo>
                  <a:lnTo>
                    <a:pt x="412115" y="800430"/>
                  </a:lnTo>
                  <a:lnTo>
                    <a:pt x="386613" y="764362"/>
                  </a:lnTo>
                  <a:lnTo>
                    <a:pt x="374967" y="724306"/>
                  </a:lnTo>
                  <a:lnTo>
                    <a:pt x="377050" y="683323"/>
                  </a:lnTo>
                  <a:lnTo>
                    <a:pt x="392709" y="644499"/>
                  </a:lnTo>
                  <a:lnTo>
                    <a:pt x="421830" y="610882"/>
                  </a:lnTo>
                  <a:lnTo>
                    <a:pt x="460895" y="587349"/>
                  </a:lnTo>
                  <a:lnTo>
                    <a:pt x="504304" y="576605"/>
                  </a:lnTo>
                  <a:lnTo>
                    <a:pt x="548703" y="578523"/>
                  </a:lnTo>
                  <a:lnTo>
                    <a:pt x="590778" y="592975"/>
                  </a:lnTo>
                  <a:lnTo>
                    <a:pt x="627189" y="619848"/>
                  </a:lnTo>
                  <a:lnTo>
                    <a:pt x="656082" y="662470"/>
                  </a:lnTo>
                  <a:lnTo>
                    <a:pt x="665861" y="710145"/>
                  </a:lnTo>
                  <a:lnTo>
                    <a:pt x="665861" y="624941"/>
                  </a:lnTo>
                  <a:lnTo>
                    <a:pt x="613537" y="576605"/>
                  </a:lnTo>
                  <a:lnTo>
                    <a:pt x="566432" y="556412"/>
                  </a:lnTo>
                  <a:lnTo>
                    <a:pt x="520344" y="550697"/>
                  </a:lnTo>
                  <a:lnTo>
                    <a:pt x="474256" y="556412"/>
                  </a:lnTo>
                  <a:lnTo>
                    <a:pt x="432816" y="572566"/>
                  </a:lnTo>
                  <a:lnTo>
                    <a:pt x="397713" y="597598"/>
                  </a:lnTo>
                  <a:lnTo>
                    <a:pt x="370586" y="630008"/>
                  </a:lnTo>
                  <a:lnTo>
                    <a:pt x="353098" y="668235"/>
                  </a:lnTo>
                  <a:lnTo>
                    <a:pt x="346900" y="710780"/>
                  </a:lnTo>
                  <a:lnTo>
                    <a:pt x="353098" y="753325"/>
                  </a:lnTo>
                  <a:lnTo>
                    <a:pt x="370586" y="791565"/>
                  </a:lnTo>
                  <a:lnTo>
                    <a:pt x="397713" y="823963"/>
                  </a:lnTo>
                  <a:lnTo>
                    <a:pt x="432816" y="848995"/>
                  </a:lnTo>
                  <a:lnTo>
                    <a:pt x="474256" y="865149"/>
                  </a:lnTo>
                  <a:lnTo>
                    <a:pt x="520344" y="870864"/>
                  </a:lnTo>
                  <a:lnTo>
                    <a:pt x="566432" y="865149"/>
                  </a:lnTo>
                  <a:lnTo>
                    <a:pt x="607860" y="848995"/>
                  </a:lnTo>
                  <a:lnTo>
                    <a:pt x="642975" y="823963"/>
                  </a:lnTo>
                  <a:lnTo>
                    <a:pt x="670102" y="791540"/>
                  </a:lnTo>
                  <a:lnTo>
                    <a:pt x="687590" y="753325"/>
                  </a:lnTo>
                  <a:lnTo>
                    <a:pt x="693788" y="710780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A8C0832C-57A3-4A5F-8349-99939E0B8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007" y="4081549"/>
            <a:ext cx="1796298" cy="130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7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t.depositphotos.com/2866967/3839/i/950/depositphotos_38394761-stock-photo-white-3d-human-exclama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4758"/>
            <a:ext cx="1152127" cy="10304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071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НУЛЕВОЙ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11187"/>
            <a:ext cx="10515600" cy="2252748"/>
          </a:xfrm>
          <a:ln>
            <a:solidFill>
              <a:srgbClr val="002060"/>
            </a:solidFill>
            <a:prstDash val="dash"/>
          </a:ln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пытайтесь помочь ребенку/подростку, если не уверены в своей безопасности.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переоценивайте собственные способности и при необходимости обращайтесь за помощью к профильным специалистам.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чувствуете, что не готовы оказать несовершеннолетнему помощь, вам страшно, неприятно разговаривать с обучающимся, не делайте этого. Знайте, это нормальная реакция, и вы имеете на нее право. Ребенок всегда чувствует неискренность по позе, жестам, интонациям, и попытка помочь через силу все равно будет неэффективной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78924" y="1155470"/>
            <a:ext cx="8761614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первичной информации об эмоциональном состоянии пострадавшего и о своем собственном состоянии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3084" y="4605252"/>
            <a:ext cx="10580715" cy="20033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Осознайте свое состояние!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понимаю, что со мной происходит»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готова замедлиться»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понимаю, что я сейчас чувствую»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«Это состояние сейчас не про меня, это про него»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него есть причины так чувствовать, у меня этих причин сейчас нет»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«Какое у меня сейчас состояние? Если это состояние не мое, какое мое истинное?»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Картинки Человечков В Касках Для Презентаций Powerpoint – Telegrap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288" y="5112329"/>
            <a:ext cx="987662" cy="111390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4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СОПРОВОЖДЕНИЯ ПОСТРАДАВШИХ, НАХОДЯЩИХСЯ В КРИЗИСНОЙ СИТУАЦИИ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dash"/>
          </a:ln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интенсивности переживания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продуктивных способов выражения эмоций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обратившегося и его состояния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жизнестойкости и повышения ценности жизни 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300C5060-E3D5-4567-B89E-E54396D5E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93" y="4287734"/>
            <a:ext cx="565266" cy="94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ichinaN\Desktop\картинки\sad-3d-man-sitting-white-256436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9"/>
          <a:stretch/>
        </p:blipFill>
        <p:spPr bwMode="auto">
          <a:xfrm>
            <a:off x="8859796" y="3775737"/>
            <a:ext cx="2146255" cy="215098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6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158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допсихологической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помощи можно применять с обучающимися?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1130531"/>
          </a:xfrm>
          <a:ln>
            <a:solidFill>
              <a:srgbClr val="002060"/>
            </a:solidFill>
            <a:prstDash val="lgDash"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отрицательно окрашенная эмоция, выражающая ощущение неопределённости, ожидание отрицательных событий, трудноопределимые предчувствия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645" t="32599" r="4754" b="13188"/>
          <a:stretch/>
        </p:blipFill>
        <p:spPr>
          <a:xfrm>
            <a:off x="838200" y="2643448"/>
            <a:ext cx="10515600" cy="364158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8912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2169</Words>
  <Application>Microsoft Office PowerPoint</Application>
  <PresentationFormat>Широкоэкранный</PresentationFormat>
  <Paragraphs>171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Тема Office</vt:lpstr>
      <vt:lpstr>Семинар-практикум  «ДОПСИХОЛОГИЧЕСКАЯ И КРИЗИСНАЯ ПСИХОЛОГИЧЕСКАЯ ПОМОЩЬ ЛИЦАМ  В КРИЗИСНОМ СОСТОЯНИИ»  </vt:lpstr>
      <vt:lpstr>Программа проведения регионального семинара-практикума «Допсихологическая и кризисная психологическая помощь лицам в кризисном состоянии»</vt:lpstr>
      <vt:lpstr>Упражнение «1+1 = ?» (3 минут)</vt:lpstr>
      <vt:lpstr>Как понять, какая помощь сейчас нужна обучающимся? </vt:lpstr>
      <vt:lpstr>Задание для микрогрупп: «Дайте определение понятиям»</vt:lpstr>
      <vt:lpstr>Как организовать экстренную допсихологическую помощь сразу после травматического события? </vt:lpstr>
      <vt:lpstr>НУЛЕВОЙ ЭТАП</vt:lpstr>
      <vt:lpstr>ПРИНЦИПЫ ПСИХОЛОГИЧЕСКОГО СОПРОВОЖДЕНИЯ ПОСТРАДАВШИХ, НАХОДЯЩИХСЯ В КРИЗИСНОЙ СИТУАЦИИ </vt:lpstr>
      <vt:lpstr>Какие техники допсихологической помощи можно применять с обучающимися? </vt:lpstr>
      <vt:lpstr>Что делать: тревога прямо сейчас.  Рекомендации </vt:lpstr>
      <vt:lpstr>ТЕХНИКА  «5-4-3-2-1» </vt:lpstr>
      <vt:lpstr> ТЕХНИКА  </vt:lpstr>
      <vt:lpstr>ТЕХНИКА </vt:lpstr>
      <vt:lpstr>ГНЕВ, АГРЕССИЯ – отрицательно окрашенная реакция, выражающаяся в недовольстве каким-либо явлением или негодованием, возникающим у человека в результате действий объекта его гнева с последующим стремлением устранить этот объект </vt:lpstr>
      <vt:lpstr>ТЕХНИКА </vt:lpstr>
      <vt:lpstr>НЕРВАЯ ДРОЖЬ – может быть при агрессии, плаче, страхе, истерике </vt:lpstr>
      <vt:lpstr>Плач - это самая адаптивная реакция человека на стрессовую ситуацию  ПЛАЧ, СЛЕЗЫ – &lt;…&gt; эмоциональная реакция, позволяющая выразить переполняющие эмоции  </vt:lpstr>
      <vt:lpstr>ИСТЕРИКА – &lt;…&gt; способ реагирования психики на травмирующие события </vt:lpstr>
      <vt:lpstr>СТРАХ – внутреннее состояние, обусловленное грозящим реальным или предполагаемым бедствием </vt:lpstr>
      <vt:lpstr>ТЕХНИКА </vt:lpstr>
      <vt:lpstr>АПАТИЯ – отсутствие стремления к какой-либо деятельности, отсутствии отрицательного и положительного отношения к действительности, отсутствии внешних эмоциональных проявлений </vt:lpstr>
      <vt:lpstr> КУДА ОБРАТИТЬСЯ ЗА ПОМОЩЬЮ  </vt:lpstr>
      <vt:lpstr>Как организовать кризисную помощь в образовательной организации? </vt:lpstr>
      <vt:lpstr>ОРГАНИЗАЦИОННЫЕ АСПЕКТЫ ОКАЗАНИЯ КРИЗИСНОЙ ПСИХОЛОГИЧЕСКОЙ ПОМОЩИ </vt:lpstr>
      <vt:lpstr>РАБОТА ПЕДАГОГА-ПСИХОЛОГА СТРОИТСЯ НА НЕСКОЛЬКИХ УРОВНЯХ </vt:lpstr>
      <vt:lpstr>ЭТАПЫ ОКАЗАНИЯ КРИЗИСНОЙ ПОДДЕРЖКИ </vt:lpstr>
      <vt:lpstr>ФРАЗЫ, КОГДА СЛОЖНО НАЧАТЬ ГОВОРИТЬ </vt:lpstr>
      <vt:lpstr>ЭТАП 2. Проявление эмпатии, помощь в осознании и понимании обратившимся своих эмоций и чувств </vt:lpstr>
      <vt:lpstr>ЭТАП 3. Разграничение эмоциональной и поведенческой сфер </vt:lpstr>
      <vt:lpstr>ЭТАП 4. Психологическая поддержка </vt:lpstr>
      <vt:lpstr>ЭТАП 5. Формирование системы целеполагания </vt:lpstr>
      <vt:lpstr>Использовались материалы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ДОПСИХОЛОГИЧЕСКАЯ И КРИЗИСНАЯ ПСИХОЛОГИЧЕСКАЯ ПОМОЩЬ ЛИЦАМ В КРИЗИСНОМ СОСТОЯНИИ </dc:title>
  <dc:creator>Наталья</dc:creator>
  <cp:lastModifiedBy>Наталья</cp:lastModifiedBy>
  <cp:revision>144</cp:revision>
  <cp:lastPrinted>2024-04-17T04:41:32Z</cp:lastPrinted>
  <dcterms:created xsi:type="dcterms:W3CDTF">2024-03-28T03:37:45Z</dcterms:created>
  <dcterms:modified xsi:type="dcterms:W3CDTF">2024-04-17T05:54:21Z</dcterms:modified>
</cp:coreProperties>
</file>